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6858000" cy="9906000" type="A4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6" d="100"/>
          <a:sy n="76" d="100"/>
        </p:scale>
        <p:origin x="3138" y="10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349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03E5E-02C0-435D-959B-47E7DF36DC76}" type="datetimeFigureOut">
              <a:rPr kumimoji="1" lang="ja-JP" altLang="en-US" smtClean="0"/>
              <a:t>2019/11/1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46125"/>
            <a:ext cx="25796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198" y="4721225"/>
            <a:ext cx="5444806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349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F8111E-1E3D-4DBC-89F1-B037ED3E5D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4525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300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60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20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41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30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22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8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6365542"/>
            <a:ext cx="5829300" cy="1967442"/>
          </a:xfrm>
        </p:spPr>
        <p:txBody>
          <a:bodyPr anchor="t"/>
          <a:lstStyle>
            <a:lvl1pPr algn="l">
              <a:defRPr sz="5778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02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42900" y="2311407"/>
            <a:ext cx="3028950" cy="6537502"/>
          </a:xfrm>
        </p:spPr>
        <p:txBody>
          <a:bodyPr/>
          <a:lstStyle>
            <a:lvl1pPr>
              <a:defRPr sz="4044"/>
            </a:lvl1pPr>
            <a:lvl2pPr>
              <a:defRPr sz="3467"/>
            </a:lvl2pPr>
            <a:lvl3pPr>
              <a:defRPr sz="2889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486150" y="2311407"/>
            <a:ext cx="3028950" cy="6537502"/>
          </a:xfrm>
        </p:spPr>
        <p:txBody>
          <a:bodyPr/>
          <a:lstStyle>
            <a:lvl1pPr>
              <a:defRPr sz="4044"/>
            </a:lvl1pPr>
            <a:lvl2pPr>
              <a:defRPr sz="3467"/>
            </a:lvl2pPr>
            <a:lvl3pPr>
              <a:defRPr sz="2889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3467"/>
            </a:lvl1pPr>
            <a:lvl2pPr>
              <a:defRPr sz="2889"/>
            </a:lvl2pPr>
            <a:lvl3pPr>
              <a:defRPr sz="2600"/>
            </a:lvl3pPr>
            <a:lvl4pPr>
              <a:defRPr sz="2311"/>
            </a:lvl4pPr>
            <a:lvl5pPr>
              <a:defRPr sz="2311"/>
            </a:lvl5pPr>
            <a:lvl6pPr>
              <a:defRPr sz="2311"/>
            </a:lvl6pPr>
            <a:lvl7pPr>
              <a:defRPr sz="2311"/>
            </a:lvl7pPr>
            <a:lvl8pPr>
              <a:defRPr sz="2311"/>
            </a:lvl8pPr>
            <a:lvl9pPr>
              <a:defRPr sz="231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483772" y="2217385"/>
            <a:ext cx="3031332" cy="924101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483772" y="3141486"/>
            <a:ext cx="3031332" cy="5707416"/>
          </a:xfrm>
        </p:spPr>
        <p:txBody>
          <a:bodyPr/>
          <a:lstStyle>
            <a:lvl1pPr>
              <a:defRPr sz="3467"/>
            </a:lvl1pPr>
            <a:lvl2pPr>
              <a:defRPr sz="2889"/>
            </a:lvl2pPr>
            <a:lvl3pPr>
              <a:defRPr sz="2600"/>
            </a:lvl3pPr>
            <a:lvl4pPr>
              <a:defRPr sz="2311"/>
            </a:lvl4pPr>
            <a:lvl5pPr>
              <a:defRPr sz="2311"/>
            </a:lvl5pPr>
            <a:lvl6pPr>
              <a:defRPr sz="2311"/>
            </a:lvl6pPr>
            <a:lvl7pPr>
              <a:defRPr sz="2311"/>
            </a:lvl7pPr>
            <a:lvl8pPr>
              <a:defRPr sz="2311"/>
            </a:lvl8pPr>
            <a:lvl9pPr>
              <a:defRPr sz="231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889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681289" y="394409"/>
            <a:ext cx="3833812" cy="8454497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42900" y="2072926"/>
            <a:ext cx="2256235" cy="6775980"/>
          </a:xfrm>
        </p:spPr>
        <p:txBody>
          <a:bodyPr/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889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kumimoji="1" lang="ja-JP" altLang="en-US" smtClean="0"/>
              <a:t>アイコンをクリックして図を追加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3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3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7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0" y="9181414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414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414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320759" rtl="0" eaLnBrk="1" latinLnBrk="0" hangingPunct="1">
        <a:spcBef>
          <a:spcPct val="0"/>
        </a:spcBef>
        <a:buNone/>
        <a:defRPr kumimoji="1"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5285" indent="-495285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4622" kern="1200">
          <a:solidFill>
            <a:schemeClr val="tx1"/>
          </a:solidFill>
          <a:latin typeface="+mn-lt"/>
          <a:ea typeface="+mn-ea"/>
          <a:cs typeface="+mn-cs"/>
        </a:defRPr>
      </a:lvl1pPr>
      <a:lvl2pPr marL="1073117" indent="-412737" algn="l" defTabSz="1320759" rtl="0" eaLnBrk="1" latinLnBrk="0" hangingPunct="1">
        <a:spcBef>
          <a:spcPct val="20000"/>
        </a:spcBef>
        <a:buFont typeface="Arial" pitchFamily="34" charset="0"/>
        <a:buChar char="–"/>
        <a:defRPr kumimoji="1" sz="4044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spcBef>
          <a:spcPct val="20000"/>
        </a:spcBef>
        <a:buFont typeface="Arial" pitchFamily="34" charset="0"/>
        <a:buChar char="–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spcBef>
          <a:spcPct val="20000"/>
        </a:spcBef>
        <a:buFont typeface="Arial" pitchFamily="34" charset="0"/>
        <a:buChar char="»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spcBef>
          <a:spcPct val="20000"/>
        </a:spcBef>
        <a:buFont typeface="Arial" pitchFamily="34" charset="0"/>
        <a:buChar char="•"/>
        <a:defRPr kumimoji="1" sz="2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/>
        </p:nvSpPr>
        <p:spPr>
          <a:xfrm>
            <a:off x="244141" y="1040116"/>
            <a:ext cx="6425220" cy="86974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ja-JP" altLang="ja-JP" sz="2022" dirty="0">
              <a:solidFill>
                <a:srgbClr val="FFFFFF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</p:txBody>
      </p:sp>
      <p:grpSp>
        <p:nvGrpSpPr>
          <p:cNvPr id="23" name="グループ化 22"/>
          <p:cNvGrpSpPr/>
          <p:nvPr/>
        </p:nvGrpSpPr>
        <p:grpSpPr>
          <a:xfrm>
            <a:off x="1124744" y="5673080"/>
            <a:ext cx="4493033" cy="3379755"/>
            <a:chOff x="5852096" y="1500926"/>
            <a:chExt cx="3169934" cy="1944000"/>
          </a:xfrm>
        </p:grpSpPr>
        <p:grpSp>
          <p:nvGrpSpPr>
            <p:cNvPr id="32" name="グループ化 31"/>
            <p:cNvGrpSpPr/>
            <p:nvPr/>
          </p:nvGrpSpPr>
          <p:grpSpPr>
            <a:xfrm>
              <a:off x="5852096" y="1500926"/>
              <a:ext cx="3169934" cy="1944000"/>
              <a:chOff x="5852096" y="1500926"/>
              <a:chExt cx="3169934" cy="1944000"/>
            </a:xfrm>
          </p:grpSpPr>
          <p:grpSp>
            <p:nvGrpSpPr>
              <p:cNvPr id="19" name="グループ化 18"/>
              <p:cNvGrpSpPr/>
              <p:nvPr/>
            </p:nvGrpSpPr>
            <p:grpSpPr>
              <a:xfrm>
                <a:off x="5852096" y="1500926"/>
                <a:ext cx="3169934" cy="1944000"/>
                <a:chOff x="477922" y="3469128"/>
                <a:chExt cx="3169934" cy="1944000"/>
              </a:xfrm>
            </p:grpSpPr>
            <p:sp>
              <p:nvSpPr>
                <p:cNvPr id="20" name="角丸四角形 19"/>
                <p:cNvSpPr/>
                <p:nvPr/>
              </p:nvSpPr>
              <p:spPr>
                <a:xfrm>
                  <a:off x="486921" y="3469128"/>
                  <a:ext cx="3081600" cy="1944000"/>
                </a:xfrm>
                <a:prstGeom prst="roundRect">
                  <a:avLst>
                    <a:gd name="adj" fmla="val 3256"/>
                  </a:avLst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ja-JP" altLang="en-US" sz="2600">
                    <a:latin typeface="ＭＳ 明朝" panose="02020609040205080304" pitchFamily="17" charset="-128"/>
                    <a:ea typeface="ＭＳ 明朝" panose="02020609040205080304" pitchFamily="17" charset="-128"/>
                  </a:endParaRPr>
                </a:p>
              </p:txBody>
            </p:sp>
            <p:sp>
              <p:nvSpPr>
                <p:cNvPr id="21" name="テキスト ボックス 20"/>
                <p:cNvSpPr txBox="1"/>
                <p:nvPr/>
              </p:nvSpPr>
              <p:spPr>
                <a:xfrm>
                  <a:off x="477922" y="5171529"/>
                  <a:ext cx="3169934" cy="20063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011"/>
                    </a:lnSpc>
                  </a:pPr>
                  <a:r>
                    <a:rPr lang="ja-JP" altLang="en-US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注</a:t>
                  </a:r>
                  <a:r>
                    <a:rPr lang="en-US" altLang="ja-JP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1</a:t>
                  </a:r>
                  <a:r>
                    <a:rPr lang="ja-JP" altLang="en-US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）住所や氏名が変わったときは、速やかに変更の届を出してください。</a:t>
                  </a:r>
                  <a:endParaRPr lang="en-US" altLang="ja-JP" sz="939" dirty="0">
                    <a:latin typeface="ＭＳ 明朝" panose="02020609040205080304" pitchFamily="17" charset="-128"/>
                    <a:ea typeface="ＭＳ 明朝" panose="02020609040205080304" pitchFamily="17" charset="-128"/>
                  </a:endParaRPr>
                </a:p>
                <a:p>
                  <a:pPr>
                    <a:lnSpc>
                      <a:spcPts val="1011"/>
                    </a:lnSpc>
                  </a:pPr>
                  <a:r>
                    <a:rPr lang="ja-JP" altLang="en-US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注</a:t>
                  </a:r>
                  <a:r>
                    <a:rPr lang="en-US" altLang="ja-JP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2</a:t>
                  </a:r>
                  <a:r>
                    <a:rPr lang="ja-JP" altLang="en-US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）更新の申請は、有効期限の</a:t>
                  </a:r>
                  <a:r>
                    <a:rPr lang="en-US" altLang="ja-JP" sz="939" dirty="0" smtClean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3</a:t>
                  </a:r>
                  <a:r>
                    <a:rPr lang="ja-JP" altLang="en-US" sz="939" smtClean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か月前</a:t>
                  </a:r>
                  <a:r>
                    <a:rPr lang="ja-JP" altLang="en-US" sz="939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から市町村役場で行うことができます。</a:t>
                  </a:r>
                  <a:endParaRPr lang="en-US" altLang="ja-JP" sz="939" dirty="0">
                    <a:latin typeface="ＭＳ 明朝" panose="02020609040205080304" pitchFamily="17" charset="-128"/>
                    <a:ea typeface="ＭＳ 明朝" panose="02020609040205080304" pitchFamily="17" charset="-128"/>
                  </a:endParaRPr>
                </a:p>
              </p:txBody>
            </p:sp>
          </p:grpSp>
          <p:sp>
            <p:nvSpPr>
              <p:cNvPr id="31" name="正方形/長方形 30"/>
              <p:cNvSpPr/>
              <p:nvPr/>
            </p:nvSpPr>
            <p:spPr>
              <a:xfrm>
                <a:off x="5929118" y="2196091"/>
                <a:ext cx="2956987" cy="97696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ja-JP" altLang="en-US" sz="1156" dirty="0">
                    <a:solidFill>
                      <a:schemeClr val="tx1"/>
                    </a:solidFill>
                    <a:latin typeface="ＭＳ 明朝" panose="02020609040205080304" pitchFamily="17" charset="-128"/>
                    <a:ea typeface="ＭＳ 明朝" panose="02020609040205080304" pitchFamily="17" charset="-128"/>
                  </a:rPr>
                  <a:t>備考</a:t>
                </a:r>
              </a:p>
            </p:txBody>
          </p:sp>
        </p:grpSp>
        <p:grpSp>
          <p:nvGrpSpPr>
            <p:cNvPr id="50" name="グループ化 49"/>
            <p:cNvGrpSpPr/>
            <p:nvPr/>
          </p:nvGrpSpPr>
          <p:grpSpPr>
            <a:xfrm>
              <a:off x="6321152" y="1500926"/>
              <a:ext cx="468000" cy="54000"/>
              <a:chOff x="2880000" y="2759893"/>
              <a:chExt cx="468000" cy="69114"/>
            </a:xfrm>
          </p:grpSpPr>
          <p:sp>
            <p:nvSpPr>
              <p:cNvPr id="51" name="台形 50"/>
              <p:cNvSpPr/>
              <p:nvPr/>
            </p:nvSpPr>
            <p:spPr>
              <a:xfrm rot="10800000">
                <a:off x="2880000" y="2759893"/>
                <a:ext cx="468000" cy="69114"/>
              </a:xfrm>
              <a:prstGeom prst="trapezoid">
                <a:avLst>
                  <a:gd name="adj" fmla="val 80453"/>
                </a:avLst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ja-JP" altLang="en-US" sz="2600"/>
              </a:p>
            </p:txBody>
          </p:sp>
          <p:cxnSp>
            <p:nvCxnSpPr>
              <p:cNvPr id="53" name="直線コネクタ 52"/>
              <p:cNvCxnSpPr/>
              <p:nvPr/>
            </p:nvCxnSpPr>
            <p:spPr>
              <a:xfrm>
                <a:off x="2894400" y="2759893"/>
                <a:ext cx="439200" cy="0"/>
              </a:xfrm>
              <a:prstGeom prst="line">
                <a:avLst/>
              </a:prstGeom>
              <a:ln cap="sq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" name="グループ化 65"/>
          <p:cNvGrpSpPr/>
          <p:nvPr/>
        </p:nvGrpSpPr>
        <p:grpSpPr>
          <a:xfrm>
            <a:off x="582363" y="1168869"/>
            <a:ext cx="6086997" cy="3496099"/>
            <a:chOff x="416496" y="2509894"/>
            <a:chExt cx="4214075" cy="2420376"/>
          </a:xfrm>
        </p:grpSpPr>
        <p:sp>
          <p:nvSpPr>
            <p:cNvPr id="55" name="大かっこ 54"/>
            <p:cNvSpPr/>
            <p:nvPr/>
          </p:nvSpPr>
          <p:spPr>
            <a:xfrm>
              <a:off x="2887065" y="2542829"/>
              <a:ext cx="460935" cy="218211"/>
            </a:xfrm>
            <a:prstGeom prst="bracketPair">
              <a:avLst>
                <a:gd name="adj" fmla="val 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ja-JP" altLang="en-US" sz="1733" dirty="0">
                <a:latin typeface="ＭＳ 明朝" panose="02020609040205080304" pitchFamily="17" charset="-128"/>
                <a:ea typeface="ＭＳ 明朝" panose="02020609040205080304" pitchFamily="17" charset="-128"/>
              </a:endParaRPr>
            </a:p>
          </p:txBody>
        </p:sp>
        <p:grpSp>
          <p:nvGrpSpPr>
            <p:cNvPr id="65" name="グループ化 64"/>
            <p:cNvGrpSpPr/>
            <p:nvPr/>
          </p:nvGrpSpPr>
          <p:grpSpPr>
            <a:xfrm>
              <a:off x="416496" y="2509894"/>
              <a:ext cx="4214075" cy="2420376"/>
              <a:chOff x="416496" y="2509894"/>
              <a:chExt cx="4214075" cy="2420376"/>
            </a:xfrm>
          </p:grpSpPr>
          <p:grpSp>
            <p:nvGrpSpPr>
              <p:cNvPr id="30" name="グループ化 29"/>
              <p:cNvGrpSpPr/>
              <p:nvPr/>
            </p:nvGrpSpPr>
            <p:grpSpPr>
              <a:xfrm>
                <a:off x="416496" y="2724102"/>
                <a:ext cx="3725662" cy="2206168"/>
                <a:chOff x="416496" y="2724102"/>
                <a:chExt cx="3725662" cy="2206168"/>
              </a:xfrm>
            </p:grpSpPr>
            <p:grpSp>
              <p:nvGrpSpPr>
                <p:cNvPr id="52" name="グループ化 51"/>
                <p:cNvGrpSpPr/>
                <p:nvPr/>
              </p:nvGrpSpPr>
              <p:grpSpPr>
                <a:xfrm>
                  <a:off x="416496" y="2724102"/>
                  <a:ext cx="3725662" cy="2206168"/>
                  <a:chOff x="634103" y="1245056"/>
                  <a:chExt cx="3725662" cy="2206168"/>
                </a:xfrm>
              </p:grpSpPr>
              <p:grpSp>
                <p:nvGrpSpPr>
                  <p:cNvPr id="7" name="グループ化 6"/>
                  <p:cNvGrpSpPr/>
                  <p:nvPr/>
                </p:nvGrpSpPr>
                <p:grpSpPr>
                  <a:xfrm>
                    <a:off x="971578" y="1280850"/>
                    <a:ext cx="3156008" cy="1944000"/>
                    <a:chOff x="487775" y="548680"/>
                    <a:chExt cx="3156008" cy="1944000"/>
                  </a:xfrm>
                </p:grpSpPr>
                <p:sp>
                  <p:nvSpPr>
                    <p:cNvPr id="8" name="角丸四角形 7"/>
                    <p:cNvSpPr/>
                    <p:nvPr/>
                  </p:nvSpPr>
                  <p:spPr>
                    <a:xfrm>
                      <a:off x="488504" y="548680"/>
                      <a:ext cx="3081600" cy="1944000"/>
                    </a:xfrm>
                    <a:prstGeom prst="roundRect">
                      <a:avLst>
                        <a:gd name="adj" fmla="val 3256"/>
                      </a:avLst>
                    </a:prstGeom>
                    <a:noFill/>
                    <a:ln w="952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ja-JP" altLang="en-US" sz="260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</p:txBody>
                </p:sp>
                <p:sp>
                  <p:nvSpPr>
                    <p:cNvPr id="10" name="正方形/長方形 9"/>
                    <p:cNvSpPr/>
                    <p:nvPr/>
                  </p:nvSpPr>
                  <p:spPr>
                    <a:xfrm>
                      <a:off x="580765" y="752614"/>
                      <a:ext cx="792000" cy="99000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vert="eaVert" rtlCol="0" anchor="ctr"/>
                    <a:lstStyle/>
                    <a:p>
                      <a:r>
                        <a:rPr lang="ja-JP" altLang="en-US" sz="1300" dirty="0">
                          <a:solidFill>
                            <a:schemeClr val="tx1"/>
                          </a:solidFill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ベスト半裁</a:t>
                      </a:r>
                      <a:endParaRPr lang="en-US" altLang="ja-JP" sz="1300" dirty="0">
                        <a:solidFill>
                          <a:schemeClr val="tx1"/>
                        </a:solidFill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pPr algn="ctr"/>
                      <a:endParaRPr lang="en-US" altLang="ja-JP" sz="1444" dirty="0">
                        <a:solidFill>
                          <a:schemeClr val="tx1"/>
                        </a:solidFill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pPr algn="ctr"/>
                      <a:r>
                        <a:rPr lang="ja-JP" altLang="en-US" sz="1444" dirty="0">
                          <a:solidFill>
                            <a:schemeClr val="tx1"/>
                          </a:solidFill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写　　真</a:t>
                      </a:r>
                      <a:endParaRPr lang="en-US" altLang="ja-JP" sz="1444" dirty="0">
                        <a:solidFill>
                          <a:schemeClr val="tx1"/>
                        </a:solidFill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pPr algn="ctr"/>
                      <a:endParaRPr lang="en-US" altLang="ja-JP" sz="1444" dirty="0">
                        <a:solidFill>
                          <a:schemeClr val="tx1"/>
                        </a:solidFill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pPr algn="ctr"/>
                      <a:endParaRPr lang="ja-JP" altLang="en-US" sz="1444" dirty="0">
                        <a:solidFill>
                          <a:schemeClr val="tx1"/>
                        </a:solidFill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</p:txBody>
                </p:sp>
                <p:sp>
                  <p:nvSpPr>
                    <p:cNvPr id="12" name="テキスト ボックス 11"/>
                    <p:cNvSpPr txBox="1"/>
                    <p:nvPr/>
                  </p:nvSpPr>
                  <p:spPr>
                    <a:xfrm>
                      <a:off x="1273220" y="641720"/>
                      <a:ext cx="1512168" cy="22555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ja-JP" altLang="en-US" sz="1517" b="1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障害者手帳</a:t>
                      </a:r>
                    </a:p>
                  </p:txBody>
                </p:sp>
                <p:sp>
                  <p:nvSpPr>
                    <p:cNvPr id="13" name="テキスト ボックス 12"/>
                    <p:cNvSpPr txBox="1"/>
                    <p:nvPr/>
                  </p:nvSpPr>
                  <p:spPr>
                    <a:xfrm>
                      <a:off x="1446444" y="937010"/>
                      <a:ext cx="2197339" cy="75642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氏名　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住所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生年</a:t>
                      </a:r>
                      <a:r>
                        <a:rPr lang="ja-JP" altLang="en-US" sz="1300" dirty="0" smtClean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月日　　　　　年　　月　　日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障害等級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手帳番号　　　　　　　　　　</a:t>
                      </a:r>
                      <a:r>
                        <a:rPr lang="ja-JP" altLang="en-US" sz="1300" dirty="0" smtClean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　号</a:t>
                      </a:r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　　　　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</p:txBody>
                </p:sp>
                <p:sp>
                  <p:nvSpPr>
                    <p:cNvPr id="16" name="テキスト ボックス 15"/>
                    <p:cNvSpPr txBox="1"/>
                    <p:nvPr/>
                  </p:nvSpPr>
                  <p:spPr>
                    <a:xfrm>
                      <a:off x="487775" y="2000573"/>
                      <a:ext cx="1904625" cy="47942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639744" indent="-639744"/>
                      <a:r>
                        <a:rPr lang="ja-JP" altLang="en-US" sz="1300" dirty="0" smtClean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交付日　　　 　年　　月　　日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有効期限　　</a:t>
                      </a:r>
                      <a:r>
                        <a:rPr lang="ja-JP" altLang="en-US" sz="1300" dirty="0" smtClean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 　年　　月　　日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</p:txBody>
                </p:sp>
                <p:sp>
                  <p:nvSpPr>
                    <p:cNvPr id="17" name="正方形/長方形 16"/>
                    <p:cNvSpPr/>
                    <p:nvPr/>
                  </p:nvSpPr>
                  <p:spPr>
                    <a:xfrm>
                      <a:off x="3026125" y="1865354"/>
                      <a:ext cx="504056" cy="522168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ja-JP" altLang="en-US" sz="1444" dirty="0">
                          <a:solidFill>
                            <a:schemeClr val="tx1"/>
                          </a:solidFill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印</a:t>
                      </a:r>
                    </a:p>
                  </p:txBody>
                </p:sp>
                <p:sp>
                  <p:nvSpPr>
                    <p:cNvPr id="18" name="テキスト ボックス 17"/>
                    <p:cNvSpPr txBox="1"/>
                    <p:nvPr/>
                  </p:nvSpPr>
                  <p:spPr>
                    <a:xfrm>
                      <a:off x="2182142" y="2018349"/>
                      <a:ext cx="886089" cy="34092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ja-JP" altLang="en-US" sz="1300" dirty="0" smtClean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  </a:t>
                      </a:r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都道府県　</a:t>
                      </a:r>
                      <a:endParaRPr lang="en-US" altLang="ja-JP" sz="1300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endParaRPr>
                    </a:p>
                    <a:p>
                      <a:r>
                        <a:rPr lang="ja-JP" altLang="en-US" sz="1300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（指定都市）</a:t>
                      </a:r>
                    </a:p>
                  </p:txBody>
                </p:sp>
              </p:grpSp>
              <p:grpSp>
                <p:nvGrpSpPr>
                  <p:cNvPr id="25" name="グループ化 24"/>
                  <p:cNvGrpSpPr/>
                  <p:nvPr/>
                </p:nvGrpSpPr>
                <p:grpSpPr>
                  <a:xfrm>
                    <a:off x="962890" y="3219800"/>
                    <a:ext cx="3091746" cy="231424"/>
                    <a:chOff x="962890" y="3219800"/>
                    <a:chExt cx="3091746" cy="231424"/>
                  </a:xfrm>
                </p:grpSpPr>
                <p:sp>
                  <p:nvSpPr>
                    <p:cNvPr id="4" name="大かっこ 3"/>
                    <p:cNvSpPr/>
                    <p:nvPr/>
                  </p:nvSpPr>
                  <p:spPr>
                    <a:xfrm>
                      <a:off x="962890" y="3219800"/>
                      <a:ext cx="3091746" cy="231424"/>
                    </a:xfrm>
                    <a:prstGeom prst="bracketPair">
                      <a:avLst>
                        <a:gd name="adj" fmla="val 0"/>
                      </a:avLst>
                    </a:prstGeom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ja-JP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85.60</a:t>
                      </a:r>
                      <a:r>
                        <a:rPr lang="ja-JP" altLang="en-US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㎜</a:t>
                      </a:r>
                    </a:p>
                  </p:txBody>
                </p:sp>
                <p:cxnSp>
                  <p:nvCxnSpPr>
                    <p:cNvPr id="9" name="直線矢印コネクタ 8"/>
                    <p:cNvCxnSpPr/>
                    <p:nvPr/>
                  </p:nvCxnSpPr>
                  <p:spPr>
                    <a:xfrm flipH="1" flipV="1">
                      <a:off x="962890" y="3347358"/>
                      <a:ext cx="1245576" cy="989"/>
                    </a:xfrm>
                    <a:prstGeom prst="straightConnector1">
                      <a:avLst/>
                    </a:prstGeom>
                    <a:ln>
                      <a:tailEnd type="arrow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" name="直線矢印コネクタ 23"/>
                    <p:cNvCxnSpPr/>
                    <p:nvPr/>
                  </p:nvCxnSpPr>
                  <p:spPr>
                    <a:xfrm flipH="1" flipV="1">
                      <a:off x="2797717" y="3349530"/>
                      <a:ext cx="1245975" cy="6910"/>
                    </a:xfrm>
                    <a:prstGeom prst="straightConnector1">
                      <a:avLst/>
                    </a:prstGeom>
                    <a:ln>
                      <a:headEnd type="arrow"/>
                      <a:tailEnd type="non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6" name="グループ化 25"/>
                  <p:cNvGrpSpPr/>
                  <p:nvPr/>
                </p:nvGrpSpPr>
                <p:grpSpPr>
                  <a:xfrm rot="5400000">
                    <a:off x="3229358" y="2094446"/>
                    <a:ext cx="1944010" cy="316805"/>
                    <a:chOff x="961127" y="957027"/>
                    <a:chExt cx="3092783" cy="316805"/>
                  </a:xfrm>
                </p:grpSpPr>
                <p:sp>
                  <p:nvSpPr>
                    <p:cNvPr id="27" name="大かっこ 26"/>
                    <p:cNvSpPr/>
                    <p:nvPr/>
                  </p:nvSpPr>
                  <p:spPr>
                    <a:xfrm>
                      <a:off x="961127" y="957027"/>
                      <a:ext cx="3084745" cy="316805"/>
                    </a:xfrm>
                    <a:prstGeom prst="bracketPair">
                      <a:avLst>
                        <a:gd name="adj" fmla="val 0"/>
                      </a:avLst>
                    </a:prstGeom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ja-JP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53.98</a:t>
                      </a:r>
                      <a:r>
                        <a:rPr lang="ja-JP" altLang="en-US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㎜</a:t>
                      </a:r>
                    </a:p>
                  </p:txBody>
                </p:sp>
                <p:cxnSp>
                  <p:nvCxnSpPr>
                    <p:cNvPr id="28" name="直線矢印コネクタ 27"/>
                    <p:cNvCxnSpPr>
                      <a:endCxn id="27" idx="1"/>
                    </p:cNvCxnSpPr>
                    <p:nvPr/>
                  </p:nvCxnSpPr>
                  <p:spPr>
                    <a:xfrm rot="16200000" flipV="1">
                      <a:off x="1489341" y="587216"/>
                      <a:ext cx="3438" cy="1059865"/>
                    </a:xfrm>
                    <a:prstGeom prst="straightConnector1">
                      <a:avLst/>
                    </a:prstGeom>
                    <a:ln>
                      <a:tailEnd type="arrow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9" name="直線矢印コネクタ 28"/>
                    <p:cNvCxnSpPr/>
                    <p:nvPr/>
                  </p:nvCxnSpPr>
                  <p:spPr>
                    <a:xfrm rot="16200000" flipH="1" flipV="1">
                      <a:off x="3553242" y="618199"/>
                      <a:ext cx="3297" cy="998039"/>
                    </a:xfrm>
                    <a:prstGeom prst="straightConnector1">
                      <a:avLst/>
                    </a:prstGeom>
                    <a:ln>
                      <a:headEnd type="arrow"/>
                      <a:tailEnd type="non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" name="グループ化 33"/>
                  <p:cNvGrpSpPr/>
                  <p:nvPr/>
                </p:nvGrpSpPr>
                <p:grpSpPr>
                  <a:xfrm>
                    <a:off x="1071852" y="1245056"/>
                    <a:ext cx="784716" cy="218211"/>
                    <a:chOff x="972307" y="993714"/>
                    <a:chExt cx="3081604" cy="218211"/>
                  </a:xfrm>
                </p:grpSpPr>
                <p:sp>
                  <p:nvSpPr>
                    <p:cNvPr id="35" name="大かっこ 34"/>
                    <p:cNvSpPr/>
                    <p:nvPr/>
                  </p:nvSpPr>
                  <p:spPr>
                    <a:xfrm>
                      <a:off x="972307" y="993714"/>
                      <a:ext cx="3081600" cy="218211"/>
                    </a:xfrm>
                    <a:prstGeom prst="bracketPair">
                      <a:avLst>
                        <a:gd name="adj" fmla="val 0"/>
                      </a:avLst>
                    </a:prstGeom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ja-JP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22</a:t>
                      </a:r>
                      <a:r>
                        <a:rPr lang="ja-JP" altLang="en-US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㎜</a:t>
                      </a:r>
                    </a:p>
                  </p:txBody>
                </p:sp>
                <p:cxnSp>
                  <p:nvCxnSpPr>
                    <p:cNvPr id="36" name="直線矢印コネクタ 35"/>
                    <p:cNvCxnSpPr/>
                    <p:nvPr/>
                  </p:nvCxnSpPr>
                  <p:spPr>
                    <a:xfrm flipH="1">
                      <a:off x="972307" y="1115427"/>
                      <a:ext cx="819728" cy="0"/>
                    </a:xfrm>
                    <a:prstGeom prst="straightConnector1">
                      <a:avLst/>
                    </a:prstGeom>
                    <a:ln>
                      <a:tailEnd type="arrow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直線矢印コネクタ 36"/>
                    <p:cNvCxnSpPr/>
                    <p:nvPr/>
                  </p:nvCxnSpPr>
                  <p:spPr>
                    <a:xfrm flipH="1" flipV="1">
                      <a:off x="3316100" y="1115427"/>
                      <a:ext cx="737811" cy="144"/>
                    </a:xfrm>
                    <a:prstGeom prst="straightConnector1">
                      <a:avLst/>
                    </a:prstGeom>
                    <a:ln>
                      <a:headEnd type="arrow"/>
                      <a:tailEnd type="non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6" name="グループ化 45"/>
                  <p:cNvGrpSpPr/>
                  <p:nvPr/>
                </p:nvGrpSpPr>
                <p:grpSpPr>
                  <a:xfrm rot="16200000">
                    <a:off x="363233" y="1755653"/>
                    <a:ext cx="983977" cy="442237"/>
                    <a:chOff x="972305" y="957024"/>
                    <a:chExt cx="3081606" cy="316805"/>
                  </a:xfrm>
                </p:grpSpPr>
                <p:sp>
                  <p:nvSpPr>
                    <p:cNvPr id="47" name="大かっこ 46"/>
                    <p:cNvSpPr/>
                    <p:nvPr/>
                  </p:nvSpPr>
                  <p:spPr>
                    <a:xfrm>
                      <a:off x="972307" y="957024"/>
                      <a:ext cx="3081600" cy="316805"/>
                    </a:xfrm>
                    <a:prstGeom prst="bracketPair">
                      <a:avLst>
                        <a:gd name="adj" fmla="val 0"/>
                      </a:avLst>
                    </a:prstGeom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ja-JP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27.5</a:t>
                      </a:r>
                      <a:r>
                        <a:rPr lang="ja-JP" altLang="en-US" sz="1733" dirty="0">
                          <a:latin typeface="ＭＳ 明朝" panose="02020609040205080304" pitchFamily="17" charset="-128"/>
                          <a:ea typeface="ＭＳ 明朝" panose="02020609040205080304" pitchFamily="17" charset="-128"/>
                        </a:rPr>
                        <a:t>㎜</a:t>
                      </a:r>
                    </a:p>
                  </p:txBody>
                </p:sp>
                <p:cxnSp>
                  <p:nvCxnSpPr>
                    <p:cNvPr id="48" name="直線矢印コネクタ 47"/>
                    <p:cNvCxnSpPr>
                      <a:endCxn id="47" idx="1"/>
                    </p:cNvCxnSpPr>
                    <p:nvPr/>
                  </p:nvCxnSpPr>
                  <p:spPr>
                    <a:xfrm rot="5400000">
                      <a:off x="1316041" y="771692"/>
                      <a:ext cx="0" cy="687471"/>
                    </a:xfrm>
                    <a:prstGeom prst="straightConnector1">
                      <a:avLst/>
                    </a:prstGeom>
                    <a:ln>
                      <a:tailEnd type="arrow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9" name="直線矢印コネクタ 48"/>
                    <p:cNvCxnSpPr/>
                    <p:nvPr/>
                  </p:nvCxnSpPr>
                  <p:spPr>
                    <a:xfrm rot="5400000" flipH="1">
                      <a:off x="3835512" y="897172"/>
                      <a:ext cx="4634" cy="432165"/>
                    </a:xfrm>
                    <a:prstGeom prst="straightConnector1">
                      <a:avLst/>
                    </a:prstGeom>
                    <a:ln>
                      <a:headEnd type="arrow"/>
                      <a:tailEnd type="non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2" name="グループ化 21"/>
                <p:cNvGrpSpPr/>
                <p:nvPr/>
              </p:nvGrpSpPr>
              <p:grpSpPr>
                <a:xfrm>
                  <a:off x="2880000" y="2759879"/>
                  <a:ext cx="468000" cy="54000"/>
                  <a:chOff x="2880000" y="2759876"/>
                  <a:chExt cx="468000" cy="69114"/>
                </a:xfrm>
              </p:grpSpPr>
              <p:sp>
                <p:nvSpPr>
                  <p:cNvPr id="2" name="台形 1"/>
                  <p:cNvSpPr/>
                  <p:nvPr/>
                </p:nvSpPr>
                <p:spPr>
                  <a:xfrm rot="10800000">
                    <a:off x="2880000" y="2759876"/>
                    <a:ext cx="468000" cy="69114"/>
                  </a:xfrm>
                  <a:prstGeom prst="trapezoid">
                    <a:avLst>
                      <a:gd name="adj" fmla="val 80453"/>
                    </a:avLst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ja-JP" altLang="en-US" sz="2600"/>
                  </a:p>
                </p:txBody>
              </p:sp>
              <p:cxnSp>
                <p:nvCxnSpPr>
                  <p:cNvPr id="5" name="直線コネクタ 4"/>
                  <p:cNvCxnSpPr/>
                  <p:nvPr/>
                </p:nvCxnSpPr>
                <p:spPr>
                  <a:xfrm>
                    <a:off x="2894400" y="2759893"/>
                    <a:ext cx="439200" cy="0"/>
                  </a:xfrm>
                  <a:prstGeom prst="line">
                    <a:avLst/>
                  </a:prstGeom>
                  <a:ln cap="sq">
                    <a:solidFill>
                      <a:schemeClr val="bg1"/>
                    </a:solidFill>
                    <a:round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9" name="グループ化 38"/>
              <p:cNvGrpSpPr/>
              <p:nvPr/>
            </p:nvGrpSpPr>
            <p:grpSpPr>
              <a:xfrm>
                <a:off x="2692119" y="2509894"/>
                <a:ext cx="864621" cy="248545"/>
                <a:chOff x="2692119" y="2509894"/>
                <a:chExt cx="864621" cy="248545"/>
              </a:xfrm>
            </p:grpSpPr>
            <p:sp>
              <p:nvSpPr>
                <p:cNvPr id="33" name="テキスト ボックス 32"/>
                <p:cNvSpPr txBox="1"/>
                <p:nvPr/>
              </p:nvSpPr>
              <p:spPr>
                <a:xfrm>
                  <a:off x="2868529" y="2509894"/>
                  <a:ext cx="488825" cy="2485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ja-JP" sz="1733" dirty="0">
                      <a:latin typeface="ＭＳ 明朝" panose="02020609040205080304" pitchFamily="17" charset="-128"/>
                      <a:ea typeface="ＭＳ 明朝" panose="02020609040205080304" pitchFamily="17" charset="-128"/>
                    </a:rPr>
                    <a:t>12㎜</a:t>
                  </a:r>
                  <a:endParaRPr lang="ja-JP" altLang="en-US" sz="1733" dirty="0">
                    <a:latin typeface="ＭＳ 明朝" panose="02020609040205080304" pitchFamily="17" charset="-128"/>
                    <a:ea typeface="ＭＳ 明朝" panose="02020609040205080304" pitchFamily="17" charset="-128"/>
                  </a:endParaRPr>
                </a:p>
              </p:txBody>
            </p:sp>
            <p:cxnSp>
              <p:nvCxnSpPr>
                <p:cNvPr id="57" name="直線矢印コネクタ 56"/>
                <p:cNvCxnSpPr/>
                <p:nvPr/>
              </p:nvCxnSpPr>
              <p:spPr>
                <a:xfrm flipH="1" flipV="1">
                  <a:off x="2692119" y="2654717"/>
                  <a:ext cx="187880" cy="144"/>
                </a:xfrm>
                <a:prstGeom prst="straightConnector1">
                  <a:avLst/>
                </a:prstGeom>
                <a:ln>
                  <a:headEnd type="arrow"/>
                  <a:tailEnd type="non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直線矢印コネクタ 57"/>
                <p:cNvCxnSpPr/>
                <p:nvPr/>
              </p:nvCxnSpPr>
              <p:spPr>
                <a:xfrm flipH="1">
                  <a:off x="3348000" y="2651934"/>
                  <a:ext cx="208740" cy="0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4" name="グループ化 63"/>
              <p:cNvGrpSpPr/>
              <p:nvPr/>
            </p:nvGrpSpPr>
            <p:grpSpPr>
              <a:xfrm>
                <a:off x="3352770" y="2567088"/>
                <a:ext cx="1277801" cy="488825"/>
                <a:chOff x="3315249" y="2567088"/>
                <a:chExt cx="1277801" cy="488825"/>
              </a:xfrm>
            </p:grpSpPr>
            <p:grpSp>
              <p:nvGrpSpPr>
                <p:cNvPr id="59" name="グループ化 58"/>
                <p:cNvGrpSpPr/>
                <p:nvPr/>
              </p:nvGrpSpPr>
              <p:grpSpPr>
                <a:xfrm rot="5400000">
                  <a:off x="4204577" y="2667440"/>
                  <a:ext cx="488825" cy="288121"/>
                  <a:chOff x="2501608" y="2519276"/>
                  <a:chExt cx="488825" cy="288121"/>
                </a:xfrm>
              </p:grpSpPr>
              <p:sp>
                <p:nvSpPr>
                  <p:cNvPr id="60" name="テキスト ボックス 59"/>
                  <p:cNvSpPr txBox="1"/>
                  <p:nvPr/>
                </p:nvSpPr>
                <p:spPr>
                  <a:xfrm>
                    <a:off x="2501608" y="2519276"/>
                    <a:ext cx="488825" cy="24854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ja-JP" sz="1733" dirty="0">
                        <a:latin typeface="ＭＳ 明朝" panose="02020609040205080304" pitchFamily="17" charset="-128"/>
                        <a:ea typeface="ＭＳ 明朝" panose="02020609040205080304" pitchFamily="17" charset="-128"/>
                      </a:rPr>
                      <a:t>2㎜</a:t>
                    </a:r>
                    <a:endParaRPr lang="ja-JP" altLang="en-US" sz="1733" dirty="0">
                      <a:latin typeface="ＭＳ 明朝" panose="02020609040205080304" pitchFamily="17" charset="-128"/>
                      <a:ea typeface="ＭＳ 明朝" panose="02020609040205080304" pitchFamily="17" charset="-128"/>
                    </a:endParaRPr>
                  </a:p>
                </p:txBody>
              </p:sp>
              <p:cxnSp>
                <p:nvCxnSpPr>
                  <p:cNvPr id="61" name="直線矢印コネクタ 60"/>
                  <p:cNvCxnSpPr/>
                  <p:nvPr/>
                </p:nvCxnSpPr>
                <p:spPr>
                  <a:xfrm flipH="1" flipV="1">
                    <a:off x="2511593" y="2807253"/>
                    <a:ext cx="187880" cy="144"/>
                  </a:xfrm>
                  <a:prstGeom prst="straightConnector1">
                    <a:avLst/>
                  </a:prstGeom>
                  <a:ln>
                    <a:headEnd type="arrow"/>
                    <a:tailEnd type="non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直線矢印コネクタ 61"/>
                  <p:cNvCxnSpPr/>
                  <p:nvPr/>
                </p:nvCxnSpPr>
                <p:spPr>
                  <a:xfrm flipH="1">
                    <a:off x="2750808" y="2807397"/>
                    <a:ext cx="208740" cy="0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3" name="大かっこ 62"/>
                <p:cNvSpPr/>
                <p:nvPr/>
              </p:nvSpPr>
              <p:spPr>
                <a:xfrm rot="16200000">
                  <a:off x="3807279" y="2267857"/>
                  <a:ext cx="59939" cy="1044000"/>
                </a:xfrm>
                <a:prstGeom prst="bracketPair">
                  <a:avLst>
                    <a:gd name="adj" fmla="val 0"/>
                  </a:avLst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ja-JP" altLang="en-US" sz="1733" dirty="0">
                    <a:latin typeface="ＭＳ 明朝" panose="02020609040205080304" pitchFamily="17" charset="-128"/>
                    <a:ea typeface="ＭＳ 明朝" panose="02020609040205080304" pitchFamily="17" charset="-128"/>
                  </a:endParaRPr>
                </a:p>
              </p:txBody>
            </p:sp>
          </p:grpSp>
        </p:grpSp>
      </p:grpSp>
      <p:sp>
        <p:nvSpPr>
          <p:cNvPr id="56" name="テキスト ボックス 55"/>
          <p:cNvSpPr txBox="1"/>
          <p:nvPr/>
        </p:nvSpPr>
        <p:spPr>
          <a:xfrm>
            <a:off x="1124745" y="5826093"/>
            <a:ext cx="4578794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11"/>
              </a:lnSpc>
            </a:pPr>
            <a:r>
              <a:rPr lang="ja-JP" altLang="en-US" sz="1083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精神保健及び精神障害保健福祉に関する法律第</a:t>
            </a:r>
            <a:r>
              <a:rPr lang="en-US" altLang="ja-JP" sz="1083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45</a:t>
            </a:r>
            <a:r>
              <a:rPr lang="ja-JP" altLang="en-US" sz="1083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条の保健福祉手帳</a:t>
            </a:r>
            <a:endParaRPr lang="en-US" altLang="ja-JP" sz="1083" b="1" dirty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</p:txBody>
      </p:sp>
      <p:sp>
        <p:nvSpPr>
          <p:cNvPr id="67" name="正方形/長方形 66"/>
          <p:cNvSpPr/>
          <p:nvPr/>
        </p:nvSpPr>
        <p:spPr>
          <a:xfrm>
            <a:off x="1243872" y="6079855"/>
            <a:ext cx="4181246" cy="72006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ja-JP" altLang="en-US" sz="1156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有効期限の更新</a:t>
            </a:r>
            <a:endParaRPr lang="en-US" altLang="ja-JP" sz="1156" dirty="0">
              <a:solidFill>
                <a:schemeClr val="tx1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r>
              <a:rPr lang="ja-JP" altLang="en-US" sz="1156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（更新）　　　　　　　　　（更新）</a:t>
            </a:r>
            <a:endParaRPr lang="en-US" altLang="ja-JP" sz="1156" dirty="0">
              <a:solidFill>
                <a:schemeClr val="tx1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r>
              <a:rPr lang="ja-JP" altLang="en-US" sz="1156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（更新）　　　　　　　　　（更新）</a:t>
            </a:r>
          </a:p>
        </p:txBody>
      </p:sp>
      <p:sp>
        <p:nvSpPr>
          <p:cNvPr id="3" name="正方形/長方形 2"/>
          <p:cNvSpPr/>
          <p:nvPr/>
        </p:nvSpPr>
        <p:spPr>
          <a:xfrm>
            <a:off x="4445774" y="3744020"/>
            <a:ext cx="35137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13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名</a:t>
            </a:r>
            <a:endParaRPr lang="ja-JP" altLang="en-US" sz="13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44141" y="268415"/>
            <a:ext cx="1960218" cy="33855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600" dirty="0" smtClean="0"/>
              <a:t>（別紙</a:t>
            </a:r>
            <a:r>
              <a:rPr lang="ja-JP" altLang="en-US" sz="1600" dirty="0" smtClean="0"/>
              <a:t>様式５）</a:t>
            </a:r>
            <a:endParaRPr lang="ja-JP" altLang="en-US" sz="1600" dirty="0"/>
          </a:p>
        </p:txBody>
      </p:sp>
      <p:sp>
        <p:nvSpPr>
          <p:cNvPr id="69" name="テキスト ボックス 68"/>
          <p:cNvSpPr txBox="1"/>
          <p:nvPr/>
        </p:nvSpPr>
        <p:spPr>
          <a:xfrm>
            <a:off x="377931" y="1003486"/>
            <a:ext cx="691896" cy="307777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400" dirty="0" smtClean="0"/>
              <a:t>（表）</a:t>
            </a:r>
            <a:endParaRPr lang="ja-JP" altLang="en-US" sz="1400" dirty="0"/>
          </a:p>
        </p:txBody>
      </p:sp>
      <p:sp>
        <p:nvSpPr>
          <p:cNvPr id="71" name="テキスト ボックス 70"/>
          <p:cNvSpPr txBox="1"/>
          <p:nvPr/>
        </p:nvSpPr>
        <p:spPr>
          <a:xfrm>
            <a:off x="445603" y="5218969"/>
            <a:ext cx="691896" cy="307777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400" dirty="0" smtClean="0"/>
              <a:t>（裏）</a:t>
            </a:r>
            <a:endParaRPr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65131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6387</TotalTime>
  <Words>102</Words>
  <Application>Microsoft Office PowerPoint</Application>
  <PresentationFormat>A4 210 x 297 mm</PresentationFormat>
  <Paragraphs>31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ＭＳ 明朝</vt:lpstr>
      <vt:lpstr>Arial</vt:lpstr>
      <vt:lpstr>Calibri</vt:lpstr>
      <vt:lpstr>blank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企画法令係員</dc:creator>
  <cp:lastModifiedBy>小畑 彩音(kobata-ayane)</cp:lastModifiedBy>
  <cp:revision>198</cp:revision>
  <cp:lastPrinted>2019-03-20T07:07:22Z</cp:lastPrinted>
  <dcterms:created xsi:type="dcterms:W3CDTF">2013-02-05T01:44:21Z</dcterms:created>
  <dcterms:modified xsi:type="dcterms:W3CDTF">2019-11-01T04:00:47Z</dcterms:modified>
</cp:coreProperties>
</file>