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3" r:id="rId1"/>
    <p:sldMasterId id="2147484026" r:id="rId2"/>
    <p:sldMasterId id="2147484075" r:id="rId3"/>
  </p:sldMasterIdLst>
  <p:notesMasterIdLst>
    <p:notesMasterId r:id="rId5"/>
  </p:notesMasterIdLst>
  <p:sldIdLst>
    <p:sldId id="637" r:id="rId4"/>
  </p:sldIdLst>
  <p:sldSz cx="6858000" cy="9906000" type="A4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5868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1735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67602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3469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79338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35206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191079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46937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既定のセクション" id="{9E6BAB86-2C92-49F9-89CA-CE428486131A}">
          <p14:sldIdLst>
            <p14:sldId id="637"/>
          </p14:sldIdLst>
        </p14:section>
        <p14:section name="タイトルなしのセクション" id="{1475F01B-F6E7-45B7-8DE7-F553FA2F5D17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4F7ED"/>
    <a:srgbClr val="CC0000"/>
    <a:srgbClr val="FF0066"/>
    <a:srgbClr val="FF99FF"/>
    <a:srgbClr val="CCFFFF"/>
    <a:srgbClr val="FF66FF"/>
    <a:srgbClr val="FFFFCC"/>
    <a:srgbClr val="FFCCF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29" autoAdjust="0"/>
    <p:restoredTop sz="96475" autoAdjust="0"/>
  </p:normalViewPr>
  <p:slideViewPr>
    <p:cSldViewPr>
      <p:cViewPr>
        <p:scale>
          <a:sx n="66" d="100"/>
          <a:sy n="66" d="100"/>
        </p:scale>
        <p:origin x="-2370" y="-72"/>
      </p:cViewPr>
      <p:guideLst>
        <p:guide orient="horz" pos="3120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351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16138" y="746125"/>
            <a:ext cx="25781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200" y="4721225"/>
            <a:ext cx="5444806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40868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351" y="9440868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fld id="{4227B293-FD6E-41D4-8043-43B78E3135C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5308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1pPr>
    <a:lvl2pPr marL="455868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2pPr>
    <a:lvl3pPr marL="911735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3pPr>
    <a:lvl4pPr marL="1367602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4pPr>
    <a:lvl5pPr marL="1823469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5pPr>
    <a:lvl6pPr marL="2279338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35206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191079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46937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114550" y="746125"/>
            <a:ext cx="2579688" cy="372586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3CA6-6064-47DF-B89F-F210FF4F7773}" type="slidenum">
              <a:rPr lang="ja-JP" altLang="en-US" smtClean="0">
                <a:solidFill>
                  <a:prstClr val="black"/>
                </a:solidFill>
              </a:rPr>
              <a:pPr/>
              <a:t>1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11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3077400"/>
            <a:ext cx="5829300" cy="2123369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4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888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295" y="339590"/>
            <a:ext cx="659532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1131" y="2875491"/>
            <a:ext cx="3292719" cy="13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76" name="McK 1. On-page tracker" hidden="1"/>
          <p:cNvSpPr>
            <a:spLocks noChangeArrowheads="1"/>
          </p:cNvSpPr>
          <p:nvPr/>
        </p:nvSpPr>
        <p:spPr bwMode="auto">
          <a:xfrm>
            <a:off x="91270" y="38984"/>
            <a:ext cx="92012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1500">
                <a:solidFill>
                  <a:srgbClr val="808080"/>
                </a:solidFill>
                <a:ea typeface="ＭＳ Ｐゴシック" charset="0"/>
                <a:sym typeface="ヒラギノ明朝 Pro W3" charset="0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91270" y="784225"/>
            <a:ext cx="27981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kumimoji="0" lang="ja-JP" altLang="en-US" sz="1500" smtClean="0">
                <a:solidFill>
                  <a:srgbClr val="808080"/>
                </a:solidFill>
                <a:sym typeface="ヒラギノ明朝 Pro W3" charset="0"/>
              </a:rPr>
              <a:t>単位</a:t>
            </a:r>
          </a:p>
        </p:txBody>
      </p:sp>
      <p:grpSp>
        <p:nvGrpSpPr>
          <p:cNvPr id="15366" name="McK Slide Elements"/>
          <p:cNvGrpSpPr>
            <a:grpSpLocks/>
          </p:cNvGrpSpPr>
          <p:nvPr/>
        </p:nvGrpSpPr>
        <p:grpSpPr bwMode="auto">
          <a:xfrm>
            <a:off x="91244" y="9015319"/>
            <a:ext cx="6542576" cy="667595"/>
            <a:chOff x="75" y="3853"/>
            <a:chExt cx="5385" cy="286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53"/>
              <a:ext cx="5385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kumimoji="0" lang="en-US" altLang="ja-JP" sz="1100" smtClean="0">
                  <a:solidFill>
                    <a:srgbClr val="000000"/>
                  </a:solidFill>
                  <a:sym typeface="ヒラギノ明朝 Pro W3" charset="0"/>
                </a:rPr>
                <a:t>1	</a:t>
              </a:r>
              <a:r>
                <a:rPr kumimoji="0" lang="ja-JP" altLang="en-US" sz="1100" smtClean="0">
                  <a:solidFill>
                    <a:srgbClr val="000000"/>
                  </a:solidFill>
                  <a:sym typeface="ヒラギノ明朝 Pro W3" charset="0"/>
                </a:rPr>
                <a:t>脚注</a:t>
              </a:r>
              <a:endParaRPr kumimoji="0" lang="en-US" altLang="ja-JP" sz="1100" smtClean="0">
                <a:solidFill>
                  <a:srgbClr val="000000"/>
                </a:solidFill>
                <a:sym typeface="ヒラギノ明朝 Pro W3" charset="0"/>
              </a:endParaRPr>
            </a:p>
          </p:txBody>
        </p:sp>
        <p:sp>
          <p:nvSpPr>
            <p:cNvPr id="115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66"/>
              <a:ext cx="4323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650310" indent="-650310" defTabSz="955144">
                <a:tabLst>
                  <a:tab pos="653698" algn="l"/>
                </a:tabLst>
                <a:defRPr/>
              </a:pP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　料</a:t>
              </a:r>
              <a:r>
                <a:rPr kumimoji="0" lang="en-US" altLang="ja-JP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:	</a:t>
              </a: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資料名</a:t>
              </a:r>
              <a:endParaRPr kumimoji="0" lang="en-US" altLang="ja-JP" sz="1100">
                <a:solidFill>
                  <a:srgbClr val="000000"/>
                </a:solidFill>
                <a:ea typeface="ＭＳ Ｐゴシック" charset="0"/>
                <a:sym typeface="ヒラギノ明朝 Pro W3" charset="0"/>
              </a:endParaRPr>
            </a:p>
          </p:txBody>
        </p:sp>
      </p:grpSp>
      <p:grpSp>
        <p:nvGrpSpPr>
          <p:cNvPr id="15367" name="ACET" hidden="1"/>
          <p:cNvGrpSpPr>
            <a:grpSpLocks/>
          </p:cNvGrpSpPr>
          <p:nvPr/>
        </p:nvGrpSpPr>
        <p:grpSpPr bwMode="auto">
          <a:xfrm>
            <a:off x="1111134" y="1869204"/>
            <a:ext cx="3264144" cy="540798"/>
            <a:chOff x="915" y="799"/>
            <a:chExt cx="2686" cy="231"/>
          </a:xfrm>
        </p:grpSpPr>
        <p:cxnSp>
          <p:nvCxnSpPr>
            <p:cNvPr id="1273" name="AutoShape 249" hidden="1"/>
            <p:cNvCxnSpPr>
              <a:cxnSpLocks noChangeShapeType="1"/>
              <a:stCxn id="1274" idx="4"/>
              <a:endCxn id="1274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1274" name="AutoShape 250" hidden="1"/>
            <p:cNvSpPr>
              <a:spLocks noChangeArrowheads="1"/>
            </p:cNvSpPr>
            <p:nvPr/>
          </p:nvSpPr>
          <p:spPr bwMode="auto">
            <a:xfrm>
              <a:off x="915" y="799"/>
              <a:ext cx="2686" cy="23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2791">
                <a:defRPr/>
              </a:pPr>
              <a:r>
                <a:rPr kumimoji="0" lang="ja-JP" altLang="en-US" sz="1700" b="1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サブタイトル</a:t>
              </a:r>
            </a:p>
            <a:p>
              <a:pPr defTabSz="912791">
                <a:defRPr/>
              </a:pPr>
              <a:r>
                <a:rPr kumimoji="0" lang="ja-JP" altLang="en-US" sz="1700">
                  <a:solidFill>
                    <a:srgbClr val="808080"/>
                  </a:solidFill>
                  <a:ea typeface="ＭＳ Ｐゴシック" charset="0"/>
                  <a:sym typeface="ヒラギノ明朝 Pro W3" charset="0"/>
                </a:rPr>
                <a:t>単位</a:t>
              </a:r>
            </a:p>
          </p:txBody>
        </p:sp>
      </p:grpSp>
      <p:sp>
        <p:nvSpPr>
          <p:cNvPr id="1308" name="Working Draft" hidden="1"/>
          <p:cNvSpPr txBox="1">
            <a:spLocks noChangeArrowheads="1"/>
          </p:cNvSpPr>
          <p:nvPr/>
        </p:nvSpPr>
        <p:spPr bwMode="auto">
          <a:xfrm rot="5400000">
            <a:off x="5939592" y="4024973"/>
            <a:ext cx="1729641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Working Draft - Last Modified 2012/12/03 11:19:02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09" name="Printed" hidden="1"/>
          <p:cNvSpPr txBox="1">
            <a:spLocks noChangeArrowheads="1"/>
          </p:cNvSpPr>
          <p:nvPr/>
        </p:nvSpPr>
        <p:spPr bwMode="auto">
          <a:xfrm rot="5400000">
            <a:off x="6316227" y="6235478"/>
            <a:ext cx="976229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Printed 2012/12/03 11:17:02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22" name="doc id"/>
          <p:cNvSpPr>
            <a:spLocks noChangeArrowheads="1"/>
          </p:cNvSpPr>
          <p:nvPr/>
        </p:nvSpPr>
        <p:spPr bwMode="auto">
          <a:xfrm>
            <a:off x="6185391" y="52741"/>
            <a:ext cx="502261" cy="18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912791">
              <a:defRPr/>
            </a:pPr>
            <a:endParaRPr kumimoji="0" lang="ja-JP" altLang="en-US" sz="9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6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87736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7546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463204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95093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37765" indent="-337765" algn="l" defTabSz="949867" rtl="0" fontAlgn="base">
        <a:spcBef>
          <a:spcPct val="0"/>
        </a:spcBef>
        <a:spcAft>
          <a:spcPct val="0"/>
        </a:spcAft>
        <a:buClr>
          <a:schemeClr val="tx2"/>
        </a:buClr>
        <a:defRPr kumimoji="1" sz="1700">
          <a:solidFill>
            <a:schemeClr val="tx1"/>
          </a:solidFill>
          <a:latin typeface="+mn-lt"/>
          <a:ea typeface="+mn-ea"/>
          <a:cs typeface="+mn-cs"/>
        </a:defRPr>
      </a:lvl1pPr>
      <a:lvl2pPr marL="201393" indent="-1998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kumimoji="1" sz="1700">
          <a:solidFill>
            <a:schemeClr val="tx1"/>
          </a:solidFill>
          <a:latin typeface="+mn-lt"/>
          <a:ea typeface="+mn-ea"/>
        </a:defRPr>
      </a:lvl2pPr>
      <a:lvl3pPr marL="482069" indent="-274335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kumimoji="1" sz="1700">
          <a:solidFill>
            <a:schemeClr val="tx1"/>
          </a:solidFill>
          <a:latin typeface="+mn-lt"/>
          <a:ea typeface="+mn-ea"/>
        </a:defRPr>
      </a:lvl3pPr>
      <a:lvl4pPr marL="650157" indent="-160159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kumimoji="1" sz="1700">
          <a:solidFill>
            <a:schemeClr val="tx1"/>
          </a:solidFill>
          <a:latin typeface="+mn-lt"/>
          <a:ea typeface="+mn-ea"/>
        </a:defRPr>
      </a:lvl4pPr>
      <a:lvl5pPr marL="791291" indent="-1332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kumimoji="1" sz="1700">
          <a:solidFill>
            <a:schemeClr val="tx1"/>
          </a:solidFill>
          <a:latin typeface="+mn-lt"/>
          <a:ea typeface="+mn-ea"/>
        </a:defRPr>
      </a:lvl5pPr>
      <a:lvl6pPr marL="1283685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6pPr>
      <a:lvl7pPr marL="177142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7pPr>
      <a:lvl8pPr marL="225915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8pPr>
      <a:lvl9pPr marL="2746886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36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46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320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93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66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639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413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867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331" y="339624"/>
            <a:ext cx="659532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1131" y="2875491"/>
            <a:ext cx="3292719" cy="13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76" name="McK 1. On-page tracker" hidden="1"/>
          <p:cNvSpPr>
            <a:spLocks noChangeArrowheads="1"/>
          </p:cNvSpPr>
          <p:nvPr/>
        </p:nvSpPr>
        <p:spPr bwMode="auto">
          <a:xfrm>
            <a:off x="91278" y="38984"/>
            <a:ext cx="92012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1500">
                <a:solidFill>
                  <a:srgbClr val="808080"/>
                </a:solidFill>
                <a:ea typeface="ＭＳ Ｐゴシック" charset="0"/>
                <a:sym typeface="ヒラギノ明朝 Pro W3" charset="0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91288" y="784225"/>
            <a:ext cx="27981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kumimoji="0" lang="ja-JP" altLang="en-US" sz="1500" smtClean="0">
                <a:solidFill>
                  <a:srgbClr val="808080"/>
                </a:solidFill>
                <a:sym typeface="ヒラギノ明朝 Pro W3" charset="0"/>
              </a:rPr>
              <a:t>単位</a:t>
            </a:r>
          </a:p>
        </p:txBody>
      </p:sp>
      <p:grpSp>
        <p:nvGrpSpPr>
          <p:cNvPr id="15366" name="McK Slide Elements"/>
          <p:cNvGrpSpPr>
            <a:grpSpLocks/>
          </p:cNvGrpSpPr>
          <p:nvPr/>
        </p:nvGrpSpPr>
        <p:grpSpPr bwMode="auto">
          <a:xfrm>
            <a:off x="91244" y="9015319"/>
            <a:ext cx="6542576" cy="667595"/>
            <a:chOff x="75" y="3853"/>
            <a:chExt cx="5385" cy="286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53"/>
              <a:ext cx="5385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kumimoji="0" lang="en-US" altLang="ja-JP" sz="1100" smtClean="0">
                  <a:solidFill>
                    <a:srgbClr val="000000"/>
                  </a:solidFill>
                  <a:sym typeface="ヒラギノ明朝 Pro W3" charset="0"/>
                </a:rPr>
                <a:t>1	</a:t>
              </a:r>
              <a:r>
                <a:rPr kumimoji="0" lang="ja-JP" altLang="en-US" sz="1100" smtClean="0">
                  <a:solidFill>
                    <a:srgbClr val="000000"/>
                  </a:solidFill>
                  <a:sym typeface="ヒラギノ明朝 Pro W3" charset="0"/>
                </a:rPr>
                <a:t>脚注</a:t>
              </a:r>
              <a:endParaRPr kumimoji="0" lang="en-US" altLang="ja-JP" sz="1100" smtClean="0">
                <a:solidFill>
                  <a:srgbClr val="000000"/>
                </a:solidFill>
                <a:sym typeface="ヒラギノ明朝 Pro W3" charset="0"/>
              </a:endParaRPr>
            </a:p>
          </p:txBody>
        </p:sp>
        <p:sp>
          <p:nvSpPr>
            <p:cNvPr id="115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66"/>
              <a:ext cx="4323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650310" indent="-650310" defTabSz="955144">
                <a:tabLst>
                  <a:tab pos="653698" algn="l"/>
                </a:tabLst>
                <a:defRPr/>
              </a:pP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　料</a:t>
              </a:r>
              <a:r>
                <a:rPr kumimoji="0" lang="en-US" altLang="ja-JP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:	</a:t>
              </a: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資料名</a:t>
              </a:r>
              <a:endParaRPr kumimoji="0" lang="en-US" altLang="ja-JP" sz="1100">
                <a:solidFill>
                  <a:srgbClr val="000000"/>
                </a:solidFill>
                <a:ea typeface="ＭＳ Ｐゴシック" charset="0"/>
                <a:sym typeface="ヒラギノ明朝 Pro W3" charset="0"/>
              </a:endParaRPr>
            </a:p>
          </p:txBody>
        </p:sp>
      </p:grpSp>
      <p:grpSp>
        <p:nvGrpSpPr>
          <p:cNvPr id="15367" name="ACET" hidden="1"/>
          <p:cNvGrpSpPr>
            <a:grpSpLocks/>
          </p:cNvGrpSpPr>
          <p:nvPr/>
        </p:nvGrpSpPr>
        <p:grpSpPr bwMode="auto">
          <a:xfrm>
            <a:off x="1111134" y="1869204"/>
            <a:ext cx="3264144" cy="540798"/>
            <a:chOff x="915" y="799"/>
            <a:chExt cx="2686" cy="231"/>
          </a:xfrm>
        </p:grpSpPr>
        <p:cxnSp>
          <p:nvCxnSpPr>
            <p:cNvPr id="1273" name="AutoShape 249" hidden="1"/>
            <p:cNvCxnSpPr>
              <a:cxnSpLocks noChangeShapeType="1"/>
              <a:stCxn id="1274" idx="4"/>
              <a:endCxn id="1274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1274" name="AutoShape 250" hidden="1"/>
            <p:cNvSpPr>
              <a:spLocks noChangeArrowheads="1"/>
            </p:cNvSpPr>
            <p:nvPr/>
          </p:nvSpPr>
          <p:spPr bwMode="auto">
            <a:xfrm>
              <a:off x="915" y="799"/>
              <a:ext cx="2686" cy="23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2791">
                <a:defRPr/>
              </a:pPr>
              <a:r>
                <a:rPr kumimoji="0" lang="ja-JP" altLang="en-US" sz="1700" b="1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サブタイトル</a:t>
              </a:r>
            </a:p>
            <a:p>
              <a:pPr defTabSz="912791">
                <a:defRPr/>
              </a:pPr>
              <a:r>
                <a:rPr kumimoji="0" lang="ja-JP" altLang="en-US" sz="1700">
                  <a:solidFill>
                    <a:srgbClr val="808080"/>
                  </a:solidFill>
                  <a:ea typeface="ＭＳ Ｐゴシック" charset="0"/>
                  <a:sym typeface="ヒラギノ明朝 Pro W3" charset="0"/>
                </a:rPr>
                <a:t>単位</a:t>
              </a:r>
            </a:p>
          </p:txBody>
        </p:sp>
      </p:grpSp>
      <p:sp>
        <p:nvSpPr>
          <p:cNvPr id="1308" name="Working Draft" hidden="1"/>
          <p:cNvSpPr txBox="1">
            <a:spLocks noChangeArrowheads="1"/>
          </p:cNvSpPr>
          <p:nvPr/>
        </p:nvSpPr>
        <p:spPr bwMode="auto">
          <a:xfrm rot="5400000">
            <a:off x="5939599" y="4025002"/>
            <a:ext cx="1729641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Working Draft - Last Modified 2012/12/03 11:19:02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09" name="Printed" hidden="1"/>
          <p:cNvSpPr txBox="1">
            <a:spLocks noChangeArrowheads="1"/>
          </p:cNvSpPr>
          <p:nvPr/>
        </p:nvSpPr>
        <p:spPr bwMode="auto">
          <a:xfrm rot="5400000">
            <a:off x="6316227" y="6235507"/>
            <a:ext cx="976229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Printed 2012/12/03 11:17:02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22" name="doc id"/>
          <p:cNvSpPr>
            <a:spLocks noChangeArrowheads="1"/>
          </p:cNvSpPr>
          <p:nvPr/>
        </p:nvSpPr>
        <p:spPr bwMode="auto">
          <a:xfrm>
            <a:off x="6185391" y="52741"/>
            <a:ext cx="502261" cy="18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912791">
              <a:defRPr/>
            </a:pPr>
            <a:endParaRPr kumimoji="0" lang="ja-JP" altLang="en-US" sz="9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3448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87736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7546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463204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95093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37765" indent="-337765" algn="l" defTabSz="949867" rtl="0" fontAlgn="base">
        <a:spcBef>
          <a:spcPct val="0"/>
        </a:spcBef>
        <a:spcAft>
          <a:spcPct val="0"/>
        </a:spcAft>
        <a:buClr>
          <a:schemeClr val="tx2"/>
        </a:buClr>
        <a:defRPr kumimoji="1" sz="1700">
          <a:solidFill>
            <a:schemeClr val="tx1"/>
          </a:solidFill>
          <a:latin typeface="+mn-lt"/>
          <a:ea typeface="+mn-ea"/>
          <a:cs typeface="+mn-cs"/>
        </a:defRPr>
      </a:lvl1pPr>
      <a:lvl2pPr marL="201393" indent="-1998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kumimoji="1" sz="1700">
          <a:solidFill>
            <a:schemeClr val="tx1"/>
          </a:solidFill>
          <a:latin typeface="+mn-lt"/>
          <a:ea typeface="+mn-ea"/>
        </a:defRPr>
      </a:lvl2pPr>
      <a:lvl3pPr marL="482069" indent="-274335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kumimoji="1" sz="1700">
          <a:solidFill>
            <a:schemeClr val="tx1"/>
          </a:solidFill>
          <a:latin typeface="+mn-lt"/>
          <a:ea typeface="+mn-ea"/>
        </a:defRPr>
      </a:lvl3pPr>
      <a:lvl4pPr marL="650157" indent="-160159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kumimoji="1" sz="1700">
          <a:solidFill>
            <a:schemeClr val="tx1"/>
          </a:solidFill>
          <a:latin typeface="+mn-lt"/>
          <a:ea typeface="+mn-ea"/>
        </a:defRPr>
      </a:lvl4pPr>
      <a:lvl5pPr marL="791291" indent="-1332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kumimoji="1" sz="1700">
          <a:solidFill>
            <a:schemeClr val="tx1"/>
          </a:solidFill>
          <a:latin typeface="+mn-lt"/>
          <a:ea typeface="+mn-ea"/>
        </a:defRPr>
      </a:lvl5pPr>
      <a:lvl6pPr marL="1283685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6pPr>
      <a:lvl7pPr marL="177142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7pPr>
      <a:lvl8pPr marL="225915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8pPr>
      <a:lvl9pPr marL="2746886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36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46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320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93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66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639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413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867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311409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342904" y="918148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343150" y="918148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4914900" y="918148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2927FFD-3D24-4EC2-AEC8-E83A8D96C0AC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190800" y="2327497"/>
            <a:ext cx="6468912" cy="1876395"/>
          </a:xfrm>
          <a:prstGeom prst="rect">
            <a:avLst/>
          </a:prstGeom>
          <a:solidFill>
            <a:srgbClr val="F4F7ED"/>
          </a:solidFill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0" y="4311888"/>
            <a:ext cx="6857999" cy="492443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お問合せ先</a:t>
            </a:r>
            <a:r>
              <a:rPr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</a:t>
            </a:r>
            <a:r>
              <a:rPr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○○○○○　担当　○○</a:t>
            </a:r>
            <a:endParaRPr lang="en-US" altLang="ja-JP" sz="13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kumimoji="1" lang="en-US" altLang="ja-JP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TEL</a:t>
            </a:r>
            <a:r>
              <a:rPr kumimoji="1"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：○○－○○○</a:t>
            </a:r>
            <a:r>
              <a:rPr kumimoji="1"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</a:t>
            </a:r>
            <a:r>
              <a:rPr kumimoji="1" lang="en-US" altLang="ja-JP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FAX</a:t>
            </a:r>
            <a:r>
              <a:rPr kumimoji="1"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：○○－○○○○</a:t>
            </a:r>
            <a:endParaRPr kumimoji="1" lang="ja-JP" altLang="en-US" sz="13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189000" y="704528"/>
            <a:ext cx="6480000" cy="57857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lang="ja-JP" altLang="en-US" sz="23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マイナンバーを使った情報連携に関するお知らせ</a:t>
            </a:r>
            <a:endParaRPr lang="en-US" altLang="ja-JP" sz="2300" dirty="0" smtClean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270000" y="2605764"/>
            <a:ext cx="6442699" cy="1512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marL="180975" indent="-180975">
              <a:lnSpc>
                <a:spcPts val="1700"/>
              </a:lnSpc>
              <a:spcBef>
                <a:spcPts val="400"/>
              </a:spcBef>
              <a:buFont typeface="Wingdings" panose="05000000000000000000" pitchFamily="2" charset="2"/>
              <a:buChar char="l"/>
            </a:pPr>
            <a:r>
              <a:rPr lang="ja-JP" altLang="en-US" sz="1300" u="sng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今回は、念のため手帳のコピーをご提出いただき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、手帳の情報（住所･氏名など）が住民票と同じものかを確認します。もし異なる場合は、</a:t>
            </a:r>
            <a:r>
              <a:rPr lang="ja-JP" altLang="en-US" sz="13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マイナンバーを使った情報連携が行えず、あなたの障害者手帳の情報が得られない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可能性があります。</a:t>
            </a:r>
            <a:endParaRPr lang="en-US" altLang="ja-JP" sz="1300" dirty="0" smtClean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marL="180975" indent="-180975">
              <a:lnSpc>
                <a:spcPts val="1700"/>
              </a:lnSpc>
              <a:spcBef>
                <a:spcPts val="400"/>
              </a:spcBef>
              <a:buFont typeface="Wingdings" panose="05000000000000000000" pitchFamily="2" charset="2"/>
              <a:buChar char="l"/>
            </a:pP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手帳と住民票の情報が異なった場合は、</a:t>
            </a:r>
            <a:r>
              <a:rPr kumimoji="1"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担当者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からご</a:t>
            </a:r>
            <a:r>
              <a:rPr kumimoji="1"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連絡します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。</a:t>
            </a:r>
            <a:r>
              <a:rPr kumimoji="1"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お手数ですが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、</a:t>
            </a:r>
            <a:r>
              <a:rPr lang="ja-JP" altLang="en-US" sz="13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お住まいの市区町村の障害福祉担当課にお問い合わせいただき、情報連携できるようにするための手続をとってください</a:t>
            </a:r>
            <a:r>
              <a:rPr lang="ja-JP" altLang="en-US" sz="13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。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ご協力をお願いいたします。</a:t>
            </a:r>
            <a:endParaRPr lang="en-US" altLang="ja-JP" sz="1300" dirty="0" smtClean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cxnSp>
        <p:nvCxnSpPr>
          <p:cNvPr id="9" name="直線コネクタ 8"/>
          <p:cNvCxnSpPr/>
          <p:nvPr/>
        </p:nvCxnSpPr>
        <p:spPr>
          <a:xfrm>
            <a:off x="0" y="4953000"/>
            <a:ext cx="6858000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テキスト ボックス 3"/>
          <p:cNvSpPr txBox="1"/>
          <p:nvPr/>
        </p:nvSpPr>
        <p:spPr>
          <a:xfrm>
            <a:off x="200088" y="61814"/>
            <a:ext cx="100811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dirty="0" smtClean="0"/>
              <a:t>別添３</a:t>
            </a:r>
            <a:endParaRPr kumimoji="1" lang="ja-JP" altLang="en-US" dirty="0" smtClean="0"/>
          </a:p>
        </p:txBody>
      </p:sp>
      <p:sp>
        <p:nvSpPr>
          <p:cNvPr id="11" name="正方形/長方形 10"/>
          <p:cNvSpPr/>
          <p:nvPr/>
        </p:nvSpPr>
        <p:spPr>
          <a:xfrm>
            <a:off x="0" y="200472"/>
            <a:ext cx="68580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b="1" dirty="0" smtClean="0">
                <a:solidFill>
                  <a:srgbClr val="00B05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障害者手帳をお持ちの皆さまへ</a:t>
            </a:r>
            <a:endParaRPr lang="en-US" altLang="ja-JP" b="1" dirty="0">
              <a:solidFill>
                <a:srgbClr val="00B05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99000" y="1424608"/>
            <a:ext cx="6660000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31775" indent="-231775">
              <a:lnSpc>
                <a:spcPts val="1800"/>
              </a:lnSpc>
            </a:pPr>
            <a:r>
              <a:rPr lang="ja-JP" altLang="en-US" sz="1400" dirty="0" smtClean="0">
                <a:solidFill>
                  <a:srgbClr val="00B05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▶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 情報連携とは、市役所等の窓口で申請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する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際、申請者が必要な添付書類を提出しなくても、市役所等が関係機関に照会して情報を得ること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をいいま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す。</a:t>
            </a:r>
            <a:endParaRPr kumimoji="1" lang="ja-JP" altLang="en-US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メイリオ" panose="020B0604030504040204" pitchFamily="50" charset="-128"/>
            </a:endParaRPr>
          </a:p>
        </p:txBody>
      </p:sp>
      <p:sp>
        <p:nvSpPr>
          <p:cNvPr id="7" name="角丸四角形 6"/>
          <p:cNvSpPr/>
          <p:nvPr/>
        </p:nvSpPr>
        <p:spPr>
          <a:xfrm>
            <a:off x="720000" y="2154380"/>
            <a:ext cx="5400000" cy="324000"/>
          </a:xfrm>
          <a:prstGeom prst="roundRect">
            <a:avLst>
              <a:gd name="adj" fmla="val 50000"/>
            </a:avLst>
          </a:prstGeom>
          <a:solidFill>
            <a:srgbClr val="00B050"/>
          </a:solidFill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>
            <a:noAutofit/>
          </a:bodyPr>
          <a:lstStyle/>
          <a:p>
            <a:pPr algn="ctr"/>
            <a:r>
              <a:rPr lang="ja-JP" altLang="en-US" sz="1600" b="1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情報連携ができていない場合は、ご連絡させていただきます。</a:t>
            </a:r>
            <a:endParaRPr lang="en-US" altLang="ja-JP" sz="1600" b="1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0" y="5094187"/>
            <a:ext cx="68580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b="1" dirty="0" smtClean="0">
                <a:solidFill>
                  <a:srgbClr val="00B05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障害者手帳をお持ちの皆さまへ</a:t>
            </a:r>
            <a:endParaRPr lang="en-US" altLang="ja-JP" b="1" dirty="0">
              <a:solidFill>
                <a:srgbClr val="00B05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189000" y="5538811"/>
            <a:ext cx="6480000" cy="57857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lang="ja-JP" altLang="en-US" sz="23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マイナンバーを使った情報連携に関するお知らせ</a:t>
            </a:r>
            <a:endParaRPr lang="en-US" altLang="ja-JP" sz="2300" dirty="0" smtClean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99000" y="6223508"/>
            <a:ext cx="6660000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31775" indent="-231775">
              <a:lnSpc>
                <a:spcPts val="1800"/>
              </a:lnSpc>
            </a:pPr>
            <a:r>
              <a:rPr lang="ja-JP" altLang="en-US" sz="1400" dirty="0" smtClean="0">
                <a:solidFill>
                  <a:srgbClr val="00B05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▶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 情報連携とは、市役所等の窓口で申請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する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際、申請者が必要な添付書類を提出しなくても、市役所等が関係機関に照会して情報を得ること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をいいま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す。</a:t>
            </a:r>
            <a:endParaRPr kumimoji="1" lang="ja-JP" altLang="en-US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194544" y="6944042"/>
            <a:ext cx="6468912" cy="1876395"/>
          </a:xfrm>
          <a:prstGeom prst="rect">
            <a:avLst/>
          </a:prstGeom>
          <a:solidFill>
            <a:srgbClr val="F4F7ED"/>
          </a:solidFill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227945" y="7201279"/>
            <a:ext cx="6442699" cy="1512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marL="180975" indent="-180975">
              <a:lnSpc>
                <a:spcPts val="1700"/>
              </a:lnSpc>
              <a:spcBef>
                <a:spcPts val="400"/>
              </a:spcBef>
              <a:buFont typeface="Wingdings" panose="05000000000000000000" pitchFamily="2" charset="2"/>
              <a:buChar char="l"/>
            </a:pPr>
            <a:r>
              <a:rPr lang="ja-JP" altLang="en-US" sz="1300" u="sng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今回は、念のため手帳のコピーをご提出いただき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、手帳の情報（住所･氏名など）が住民票と同じものかを確認します。もし異なる場合は、</a:t>
            </a:r>
            <a:r>
              <a:rPr lang="ja-JP" altLang="en-US" sz="13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マイナンバーを使った情報連携が行えず、あなたの障害者手帳の情報が得られない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可能性があります。</a:t>
            </a:r>
            <a:endParaRPr lang="en-US" altLang="ja-JP" sz="1300" dirty="0" smtClean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marL="180975" indent="-180975">
              <a:lnSpc>
                <a:spcPts val="1700"/>
              </a:lnSpc>
              <a:spcBef>
                <a:spcPts val="400"/>
              </a:spcBef>
              <a:buFont typeface="Wingdings" panose="05000000000000000000" pitchFamily="2" charset="2"/>
              <a:buChar char="l"/>
            </a:pP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手帳と住民票の情報が異なった場合は、</a:t>
            </a:r>
            <a:r>
              <a:rPr kumimoji="1"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担当者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からご</a:t>
            </a:r>
            <a:r>
              <a:rPr kumimoji="1"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連絡します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。</a:t>
            </a:r>
            <a:r>
              <a:rPr kumimoji="1"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お手数ですが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、</a:t>
            </a:r>
            <a:r>
              <a:rPr lang="ja-JP" altLang="en-US" sz="13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お住まいの市区町村の障害福祉担当課にお問い合わせいただき、情報連携できるようにするための手続をとってください</a:t>
            </a:r>
            <a:r>
              <a:rPr lang="ja-JP" altLang="en-US" sz="13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。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ご協力をお願いいたします。</a:t>
            </a:r>
            <a:endParaRPr lang="en-US" altLang="ja-JP" sz="1300" dirty="0" smtClean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729000" y="6782042"/>
            <a:ext cx="5400000" cy="324000"/>
          </a:xfrm>
          <a:prstGeom prst="roundRect">
            <a:avLst>
              <a:gd name="adj" fmla="val 50000"/>
            </a:avLst>
          </a:prstGeom>
          <a:solidFill>
            <a:srgbClr val="00B050"/>
          </a:solidFill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>
            <a:noAutofit/>
          </a:bodyPr>
          <a:lstStyle/>
          <a:p>
            <a:pPr algn="ctr"/>
            <a:r>
              <a:rPr lang="ja-JP" altLang="en-US" sz="1600" b="1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情報連携ができていない場合は、ご連絡させていただきます。</a:t>
            </a:r>
            <a:endParaRPr lang="en-US" altLang="ja-JP" sz="1600" b="1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1" y="8983693"/>
            <a:ext cx="6857999" cy="492443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お問合せ先</a:t>
            </a:r>
            <a:r>
              <a:rPr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</a:t>
            </a:r>
            <a:r>
              <a:rPr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○○○○○　担当　○○</a:t>
            </a:r>
            <a:endParaRPr lang="en-US" altLang="ja-JP" sz="13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kumimoji="1" lang="en-US" altLang="ja-JP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TEL</a:t>
            </a:r>
            <a:r>
              <a:rPr kumimoji="1"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：○○－○○○</a:t>
            </a:r>
            <a:r>
              <a:rPr kumimoji="1"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</a:t>
            </a:r>
            <a:r>
              <a:rPr kumimoji="1" lang="en-US" altLang="ja-JP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FAX</a:t>
            </a:r>
            <a:r>
              <a:rPr kumimoji="1"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：○○－○○○○</a:t>
            </a:r>
            <a:endParaRPr kumimoji="1" lang="ja-JP" altLang="en-US" sz="13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3946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5_Blank">
  <a:themeElements>
    <a:clrScheme name="Blank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FFFFFF"/>
      </a:accent3>
      <a:accent4>
        <a:srgbClr val="000000"/>
      </a:accent4>
      <a:accent5>
        <a:srgbClr val="E0EDFD"/>
      </a:accent5>
      <a:accent6>
        <a:srgbClr val="839FE7"/>
      </a:accent6>
      <a:hlink>
        <a:srgbClr val="0066CC"/>
      </a:hlink>
      <a:folHlink>
        <a:srgbClr val="002960"/>
      </a:folHlink>
    </a:clrScheme>
    <a:fontScheme name="Blank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2_Blank">
  <a:themeElements>
    <a:clrScheme name="Blank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FFFFFF"/>
      </a:accent3>
      <a:accent4>
        <a:srgbClr val="000000"/>
      </a:accent4>
      <a:accent5>
        <a:srgbClr val="E0EDFD"/>
      </a:accent5>
      <a:accent6>
        <a:srgbClr val="839FE7"/>
      </a:accent6>
      <a:hlink>
        <a:srgbClr val="0066CC"/>
      </a:hlink>
      <a:folHlink>
        <a:srgbClr val="002960"/>
      </a:folHlink>
    </a:clrScheme>
    <a:fontScheme name="Blank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chemeClr val="accent6">
            <a:lumMod val="60000"/>
            <a:lumOff val="40000"/>
          </a:schemeClr>
        </a:solidFill>
        <a:ln>
          <a:solidFill>
            <a:srgbClr val="FF0000"/>
          </a:solidFill>
        </a:ln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32491</TotalTime>
  <Words>367</Words>
  <Application>Microsoft Office PowerPoint</Application>
  <PresentationFormat>A4 210 x 297 mm</PresentationFormat>
  <Paragraphs>18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3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25_Blank</vt:lpstr>
      <vt:lpstr>32_Blank</vt:lpstr>
      <vt:lpstr>6_blank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厚生労働省ネットワークシステム</dc:creator>
  <cp:lastModifiedBy>厚生労働省ネットワークシステム</cp:lastModifiedBy>
  <cp:revision>2239</cp:revision>
  <cp:lastPrinted>2017-10-24T07:08:32Z</cp:lastPrinted>
  <dcterms:created xsi:type="dcterms:W3CDTF">2008-06-17T09:37:59Z</dcterms:created>
  <dcterms:modified xsi:type="dcterms:W3CDTF">2017-11-01T05:52:46Z</dcterms:modified>
</cp:coreProperties>
</file>