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8" r:id="rId2"/>
  </p:sldIdLst>
  <p:sldSz cx="9906000" cy="6858000" type="A4"/>
  <p:notesSz cx="6807200" cy="99393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情参室1" initials="m" lastIdx="5" clrIdx="0"/>
  <p:cmAuthor id="1" name="情参室8" initials="m" lastIdx="3" clrIdx="1"/>
  <p:cmAuthor id="2" name="厚生労働省ネットワークシステム" initials="m" lastIdx="5"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92" y="-270"/>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6038" y="0"/>
            <a:ext cx="2949575" cy="496888"/>
          </a:xfrm>
          <a:prstGeom prst="rect">
            <a:avLst/>
          </a:prstGeom>
        </p:spPr>
        <p:txBody>
          <a:bodyPr vert="horz" lIns="91440" tIns="45720" rIns="91440" bIns="45720" rtlCol="0"/>
          <a:lstStyle>
            <a:lvl1pPr algn="r">
              <a:defRPr sz="1200"/>
            </a:lvl1pPr>
          </a:lstStyle>
          <a:p>
            <a:fld id="{236E777C-77A7-45E3-BA73-52F43E57C280}" type="datetimeFigureOut">
              <a:rPr kumimoji="1" lang="ja-JP" altLang="en-US" smtClean="0"/>
              <a:t>2017/10/26</a:t>
            </a:fld>
            <a:endParaRPr kumimoji="1" lang="ja-JP" altLang="en-US"/>
          </a:p>
        </p:txBody>
      </p:sp>
      <p:sp>
        <p:nvSpPr>
          <p:cNvPr id="4" name="スライド イメージ プレースホルダー 3"/>
          <p:cNvSpPr>
            <a:spLocks noGrp="1" noRot="1" noChangeAspect="1"/>
          </p:cNvSpPr>
          <p:nvPr>
            <p:ph type="sldImg" idx="2"/>
          </p:nvPr>
        </p:nvSpPr>
        <p:spPr>
          <a:xfrm>
            <a:off x="712788" y="746125"/>
            <a:ext cx="5381625" cy="3725863"/>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1038" y="4721225"/>
            <a:ext cx="5445125" cy="4471988"/>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9440863"/>
            <a:ext cx="2949575" cy="4968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6038" y="9440863"/>
            <a:ext cx="2949575" cy="496887"/>
          </a:xfrm>
          <a:prstGeom prst="rect">
            <a:avLst/>
          </a:prstGeom>
        </p:spPr>
        <p:txBody>
          <a:bodyPr vert="horz" lIns="91440" tIns="45720" rIns="91440" bIns="45720" rtlCol="0" anchor="b"/>
          <a:lstStyle>
            <a:lvl1pPr algn="r">
              <a:defRPr sz="1200"/>
            </a:lvl1pPr>
          </a:lstStyle>
          <a:p>
            <a:fld id="{36CFD08D-4FCE-40D1-B5D3-6D25E7FF02FA}" type="slidenum">
              <a:rPr kumimoji="1" lang="ja-JP" altLang="en-US" smtClean="0"/>
              <a:t>‹#›</a:t>
            </a:fld>
            <a:endParaRPr kumimoji="1" lang="ja-JP" altLang="en-US"/>
          </a:p>
        </p:txBody>
      </p:sp>
    </p:spTree>
    <p:extLst>
      <p:ext uri="{BB962C8B-B14F-4D97-AF65-F5344CB8AC3E}">
        <p14:creationId xmlns:p14="http://schemas.microsoft.com/office/powerpoint/2010/main" val="321958955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6CFD08D-4FCE-40D1-B5D3-6D25E7FF02FA}" type="slidenum">
              <a:rPr kumimoji="1" lang="ja-JP" altLang="en-US" smtClean="0"/>
              <a:t>1</a:t>
            </a:fld>
            <a:endParaRPr kumimoji="1" lang="ja-JP" altLang="en-US"/>
          </a:p>
        </p:txBody>
      </p:sp>
    </p:spTree>
    <p:extLst>
      <p:ext uri="{BB962C8B-B14F-4D97-AF65-F5344CB8AC3E}">
        <p14:creationId xmlns:p14="http://schemas.microsoft.com/office/powerpoint/2010/main" val="2796154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6"/>
            <a:ext cx="84201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1"/>
            <a:ext cx="84201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39"/>
            <a:ext cx="2228850"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495300" y="274639"/>
            <a:ext cx="6521450"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t>2017/10/26</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ED720-0104-4369-84BC-D37694168613}" type="datetimeFigureOut">
              <a:rPr kumimoji="1" lang="ja-JP" altLang="en-US" smtClean="0"/>
              <a:t>2017/10/26</a:t>
            </a:fld>
            <a:endParaRPr kumimoji="1" lang="ja-JP" altLang="en-US"/>
          </a:p>
        </p:txBody>
      </p:sp>
      <p:sp>
        <p:nvSpPr>
          <p:cNvPr id="5" name="フッター プレースホルダ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8002D-B5B0-4BAC-B1F6-782DDCCE6D9C}"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9"/>
          <p:cNvSpPr txBox="1"/>
          <p:nvPr/>
        </p:nvSpPr>
        <p:spPr>
          <a:xfrm>
            <a:off x="-5859" y="55657"/>
            <a:ext cx="9911859" cy="276999"/>
          </a:xfrm>
          <a:prstGeom prst="rect">
            <a:avLst/>
          </a:prstGeom>
          <a:noFill/>
        </p:spPr>
        <p:txBody>
          <a:bodyPr wrap="square" lIns="0" tIns="0" rIns="0" bIns="0" rtlCol="0" anchor="ctr" anchorCtr="0">
            <a:spAutoFit/>
          </a:bodyPr>
          <a:lstStyle>
            <a:defPPr>
              <a:defRPr lang="en-US"/>
            </a:defPPr>
            <a:lvl1pPr algn="ctr">
              <a:defRPr kumimoji="1" sz="1600">
                <a:latin typeface="Meiryo UI" panose="020B0604030504040204" pitchFamily="50" charset="-128"/>
                <a:ea typeface="Meiryo UI" panose="020B0604030504040204" pitchFamily="50" charset="-128"/>
                <a:cs typeface="Meiryo UI" panose="020B0604030504040204" pitchFamily="50" charset="-128"/>
              </a:defRPr>
            </a:lvl1pPr>
          </a:lstStyle>
          <a:p>
            <a:r>
              <a:rPr lang="ja-JP" altLang="en-US" sz="1800" b="1" dirty="0" smtClean="0"/>
              <a:t>市町村等から電話照会等を</a:t>
            </a:r>
            <a:r>
              <a:rPr lang="ja-JP" altLang="en-US" sz="1800" b="1" dirty="0"/>
              <a:t>行う</a:t>
            </a:r>
            <a:r>
              <a:rPr lang="ja-JP" altLang="en-US" sz="1800" b="1" dirty="0" smtClean="0"/>
              <a:t>場合の対応について</a:t>
            </a:r>
            <a:endParaRPr lang="en-US" altLang="ja-JP" sz="1800" b="1" dirty="0" smtClean="0"/>
          </a:p>
        </p:txBody>
      </p:sp>
      <p:sp>
        <p:nvSpPr>
          <p:cNvPr id="5" name="テキスト ボックス 4"/>
          <p:cNvSpPr txBox="1"/>
          <p:nvPr/>
        </p:nvSpPr>
        <p:spPr>
          <a:xfrm>
            <a:off x="-10398" y="332656"/>
            <a:ext cx="9922257" cy="830997"/>
          </a:xfrm>
          <a:prstGeom prst="rect">
            <a:avLst/>
          </a:prstGeom>
          <a:noFill/>
        </p:spPr>
        <p:txBody>
          <a:bodyPr wrap="square" rtlCol="0">
            <a:spAutoFit/>
          </a:bodyPr>
          <a:lstStyle/>
          <a:p>
            <a:r>
              <a:rPr kumimoji="1" lang="ja-JP" altLang="en-US" sz="1600" b="1"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600" b="1" dirty="0">
                <a:latin typeface="Meiryo UI" panose="020B0604030504040204" pitchFamily="50" charset="-128"/>
                <a:ea typeface="Meiryo UI" panose="020B0604030504040204" pitchFamily="50" charset="-128"/>
                <a:cs typeface="Meiryo UI" panose="020B0604030504040204" pitchFamily="50" charset="-128"/>
              </a:rPr>
              <a:t>重要</a:t>
            </a:r>
            <a:r>
              <a:rPr kumimoji="1" lang="ja-JP" altLang="en-US" sz="1600" b="1"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市町村等</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は照会先となる医療保険者を特定するために、</a:t>
            </a:r>
            <a:endParaRPr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6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600" b="1" dirty="0" smtClean="0">
                <a:latin typeface="Meiryo UI" panose="020B0604030504040204" pitchFamily="50" charset="-128"/>
                <a:ea typeface="Meiryo UI" panose="020B0604030504040204" pitchFamily="50" charset="-128"/>
                <a:cs typeface="Meiryo UI" panose="020B0604030504040204" pitchFamily="50" charset="-128"/>
              </a:rPr>
              <a:t>予め、申請者に対して、各申請書類の備考欄や余白等に</a:t>
            </a:r>
            <a:r>
              <a:rPr kumimoji="1" lang="ja-JP" altLang="en-US" sz="1600" b="1" dirty="0" smtClean="0">
                <a:latin typeface="Meiryo UI" panose="020B0604030504040204" pitchFamily="50" charset="-128"/>
                <a:ea typeface="Meiryo UI" panose="020B0604030504040204" pitchFamily="50" charset="-128"/>
                <a:cs typeface="Meiryo UI" panose="020B0604030504040204" pitchFamily="50" charset="-128"/>
              </a:rPr>
              <a:t>医療保険</a:t>
            </a:r>
            <a:r>
              <a:rPr lang="ja-JP" altLang="en-US" sz="1600" b="1" dirty="0" smtClean="0">
                <a:latin typeface="Meiryo UI" panose="020B0604030504040204" pitchFamily="50" charset="-128"/>
                <a:ea typeface="Meiryo UI" panose="020B0604030504040204" pitchFamily="50" charset="-128"/>
                <a:cs typeface="Meiryo UI" panose="020B0604030504040204" pitchFamily="50" charset="-128"/>
              </a:rPr>
              <a:t>者名の記載を求めてください。</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6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１）</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　　　　　　・照会・回答に当たってはマイナンバーを用いないことに留意してください。</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125810" y="1700808"/>
            <a:ext cx="4608512" cy="446449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p:cNvSpPr/>
          <p:nvPr/>
        </p:nvSpPr>
        <p:spPr>
          <a:xfrm>
            <a:off x="200471" y="1915691"/>
            <a:ext cx="4425561" cy="2881461"/>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1854002" y="1412776"/>
            <a:ext cx="1152128" cy="369332"/>
          </a:xfrm>
          <a:prstGeom prst="rect">
            <a:avLst/>
          </a:prstGeom>
          <a:solidFill>
            <a:schemeClr val="bg1"/>
          </a:solidFill>
        </p:spPr>
        <p:txBody>
          <a:bodyPr wrap="square" rtlCol="0">
            <a:spAutoFit/>
          </a:bodyPr>
          <a:lstStyle/>
          <a:p>
            <a:pPr algn="ctr"/>
            <a:r>
              <a:rPr kumimoji="1" lang="ja-JP" altLang="en-US" dirty="0" smtClean="0">
                <a:latin typeface="Meiryo UI" panose="020B0604030504040204" pitchFamily="50" charset="-128"/>
                <a:ea typeface="Meiryo UI" panose="020B0604030504040204" pitchFamily="50" charset="-128"/>
                <a:cs typeface="Meiryo UI" panose="020B0604030504040204" pitchFamily="50" charset="-128"/>
              </a:rPr>
              <a:t>市町村等</a:t>
            </a:r>
            <a:endParaRPr kumimoji="1" lang="ja-JP" altLang="en-US"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9" name="テキスト ボックス 8"/>
          <p:cNvSpPr txBox="1"/>
          <p:nvPr/>
        </p:nvSpPr>
        <p:spPr>
          <a:xfrm>
            <a:off x="279282" y="1769497"/>
            <a:ext cx="1351925" cy="292388"/>
          </a:xfrm>
          <a:prstGeom prst="rect">
            <a:avLst/>
          </a:prstGeom>
          <a:solidFill>
            <a:schemeClr val="bg1"/>
          </a:solidFill>
        </p:spPr>
        <p:txBody>
          <a:bodyPr wrap="square" rtlCol="0">
            <a:spAutoFit/>
          </a:bodyPr>
          <a:lstStyle/>
          <a:p>
            <a:pPr algn="ctr"/>
            <a:r>
              <a:rPr kumimoji="1" lang="ja-JP" altLang="en-US" sz="13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（ＳＴＥＰ</a:t>
            </a:r>
            <a:r>
              <a:rPr lang="ja-JP" altLang="en-US" sz="13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１</a:t>
            </a:r>
            <a:r>
              <a:rPr kumimoji="1" lang="ja-JP" altLang="en-US" sz="13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a:t>
            </a:r>
            <a:endParaRPr kumimoji="1" lang="ja-JP" altLang="en-US" sz="13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テキスト ボックス 9"/>
          <p:cNvSpPr txBox="1"/>
          <p:nvPr/>
        </p:nvSpPr>
        <p:spPr>
          <a:xfrm>
            <a:off x="147564" y="2077770"/>
            <a:ext cx="4608512" cy="2523768"/>
          </a:xfrm>
          <a:prstGeom prst="rect">
            <a:avLst/>
          </a:prstGeom>
          <a:noFill/>
        </p:spPr>
        <p:txBody>
          <a:bodyPr wrap="square" rtlCol="0">
            <a:spAutoFit/>
          </a:bodyPr>
          <a:lstStyle/>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① エラー等の発生を確認</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②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照会先の医療保険者に連絡（</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※2※3</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※2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連絡は、電話又は文書による照会とする。</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※3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厚労省が用意した連絡先一覧を参照</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照会時</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に必要な情報＞</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ⅰ</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必須項目・・・照会対象者の氏名</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（フリガナ）</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、生年月日、性別</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（３情報）</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任意項目・・・住所、加入している健康保険の記号・番号 等　　</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ⅱ</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照会</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したい情報（</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※4</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）（例：対象者の</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資格</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情報等</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ⅲ</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手続名（例：要介護認定に係る資格確認等）</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※4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照会できる情報はデータ標準レイアウトに示されている項目に限る。</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正方形/長方形 10"/>
          <p:cNvSpPr/>
          <p:nvPr/>
        </p:nvSpPr>
        <p:spPr>
          <a:xfrm>
            <a:off x="5169024" y="1700808"/>
            <a:ext cx="4608512" cy="446449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5260499" y="1915690"/>
            <a:ext cx="4425561" cy="4187481"/>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5385048" y="1772816"/>
            <a:ext cx="3384376" cy="292388"/>
          </a:xfrm>
          <a:prstGeom prst="rect">
            <a:avLst/>
          </a:prstGeom>
          <a:solidFill>
            <a:schemeClr val="bg1"/>
          </a:solidFill>
        </p:spPr>
        <p:txBody>
          <a:bodyPr wrap="square" rtlCol="0">
            <a:spAutoFit/>
          </a:bodyPr>
          <a:lstStyle/>
          <a:p>
            <a:r>
              <a:rPr kumimoji="1" lang="ja-JP" altLang="en-US" sz="13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（ＳＴＥＰ２・別添のフローチャートを参照）</a:t>
            </a:r>
            <a:endParaRPr kumimoji="1" lang="ja-JP" altLang="en-US" sz="13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テキスト ボックス 13"/>
          <p:cNvSpPr txBox="1"/>
          <p:nvPr/>
        </p:nvSpPr>
        <p:spPr>
          <a:xfrm>
            <a:off x="5889104" y="1412776"/>
            <a:ext cx="3240360" cy="369332"/>
          </a:xfrm>
          <a:prstGeom prst="rect">
            <a:avLst/>
          </a:prstGeom>
          <a:solidFill>
            <a:schemeClr val="bg1"/>
          </a:solidFill>
        </p:spPr>
        <p:txBody>
          <a:bodyPr wrap="square" rtlCol="0">
            <a:spAutoFit/>
          </a:bodyPr>
          <a:lstStyle/>
          <a:p>
            <a:pPr algn="ctr"/>
            <a:r>
              <a:rPr lang="ja-JP" altLang="en-US" dirty="0">
                <a:latin typeface="Meiryo UI" panose="020B0604030504040204" pitchFamily="50" charset="-128"/>
                <a:ea typeface="Meiryo UI" panose="020B0604030504040204" pitchFamily="50" charset="-128"/>
                <a:cs typeface="Meiryo UI" panose="020B0604030504040204" pitchFamily="50" charset="-128"/>
              </a:rPr>
              <a:t>医療</a:t>
            </a:r>
            <a:r>
              <a:rPr lang="ja-JP" altLang="en-US" dirty="0" smtClean="0">
                <a:latin typeface="Meiryo UI" panose="020B0604030504040204" pitchFamily="50" charset="-128"/>
                <a:ea typeface="Meiryo UI" panose="020B0604030504040204" pitchFamily="50" charset="-128"/>
                <a:cs typeface="Meiryo UI" panose="020B0604030504040204" pitchFamily="50" charset="-128"/>
              </a:rPr>
              <a:t>保険者</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（市町村国保を除く）</a:t>
            </a:r>
            <a:endParaRPr kumimoji="1" lang="ja-JP" altLang="en-US" sz="14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テキスト ボックス 14"/>
          <p:cNvSpPr txBox="1"/>
          <p:nvPr/>
        </p:nvSpPr>
        <p:spPr>
          <a:xfrm>
            <a:off x="5271095" y="1978965"/>
            <a:ext cx="4608512" cy="4308872"/>
          </a:xfrm>
          <a:prstGeom prst="rect">
            <a:avLst/>
          </a:prstGeom>
          <a:noFill/>
        </p:spPr>
        <p:txBody>
          <a:bodyPr wrap="square" rtlCol="0">
            <a:spAutoFit/>
          </a:bodyPr>
          <a:lstStyle/>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③</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市町村</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等照会者の確認</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照会者</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の</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連絡先等を</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聞き取る。</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（市町村等名、所属、担当者氏名、回答方法、等）</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④ 加入者情報の確認</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市町村等から提供された情報に基づき、照会対象者の情報を確認</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＜留意事項＞</a:t>
            </a:r>
            <a:endParaRPr lang="en-US" altLang="ja-JP" sz="1100" dirty="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100" dirty="0" smtClean="0">
                <a:latin typeface="Meiryo UI" panose="020B0604030504040204" pitchFamily="50" charset="-128"/>
                <a:ea typeface="Meiryo UI" panose="020B0604030504040204" pitchFamily="50" charset="-128"/>
                <a:cs typeface="Meiryo UI" panose="020B0604030504040204" pitchFamily="50" charset="-128"/>
              </a:rPr>
              <a:t>　　　　確認作業に時間を要することが、事前に想定される場合は、</a:t>
            </a:r>
            <a:endParaRPr kumimoji="1"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　　　その旨を照会元の市町村等に伝達する。</a:t>
            </a:r>
            <a:endParaRPr kumimoji="1"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⑤</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市町村等への回答（</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３情報が一致した場合のみ回答する。</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（該当者なしの場合は、その旨を回答）</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なお、二人以上該当した場合は、</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追加情報</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（喪失や取得時期等）</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を求め、対象者を特定。</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ⅰ</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電話による回答</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（折り返し）</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・なりすまし防止の観点から、③で聞き取りした市町村等名から</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ホームページで代表電話番号を確認し、代表電話を使って回答</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する。</a:t>
            </a:r>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ⅱ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メールに</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よる回答</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Word</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ファイル等に結果を</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入力し、パスワードをかけて送付する。</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iii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文書による回答</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※6</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・各保険者の個人情報管理規定等に沿った方法で送付する</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a:p>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※6 </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複数の情報（給付額や期間等）をまとめて回答する場合を想定。</a:t>
            </a:r>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a:p>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右矢印 15"/>
          <p:cNvSpPr/>
          <p:nvPr/>
        </p:nvSpPr>
        <p:spPr>
          <a:xfrm>
            <a:off x="4586917" y="2779849"/>
            <a:ext cx="726123"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正方形/長方形 16"/>
          <p:cNvSpPr/>
          <p:nvPr/>
        </p:nvSpPr>
        <p:spPr>
          <a:xfrm>
            <a:off x="242933" y="5472107"/>
            <a:ext cx="4425561" cy="477173"/>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ボックス 17"/>
          <p:cNvSpPr txBox="1"/>
          <p:nvPr/>
        </p:nvSpPr>
        <p:spPr>
          <a:xfrm>
            <a:off x="330058" y="5312472"/>
            <a:ext cx="1351925" cy="292388"/>
          </a:xfrm>
          <a:prstGeom prst="rect">
            <a:avLst/>
          </a:prstGeom>
          <a:solidFill>
            <a:schemeClr val="bg1"/>
          </a:solidFill>
        </p:spPr>
        <p:txBody>
          <a:bodyPr wrap="square" rtlCol="0">
            <a:spAutoFit/>
          </a:bodyPr>
          <a:lstStyle/>
          <a:p>
            <a:pPr algn="ctr"/>
            <a:r>
              <a:rPr kumimoji="1" lang="ja-JP" altLang="en-US" sz="13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（ＳＴＥＰ</a:t>
            </a:r>
            <a:r>
              <a:rPr lang="ja-JP" altLang="en-US" sz="13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３</a:t>
            </a:r>
            <a:r>
              <a:rPr kumimoji="1" lang="ja-JP" altLang="en-US" sz="13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a:t>
            </a:r>
            <a:endParaRPr kumimoji="1" lang="ja-JP" altLang="en-US" sz="13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テキスト ボックス 18"/>
          <p:cNvSpPr txBox="1"/>
          <p:nvPr/>
        </p:nvSpPr>
        <p:spPr>
          <a:xfrm>
            <a:off x="4180712" y="5183614"/>
            <a:ext cx="1440160" cy="261610"/>
          </a:xfrm>
          <a:prstGeom prst="rect">
            <a:avLst/>
          </a:prstGeom>
          <a:solidFill>
            <a:schemeClr val="bg1"/>
          </a:solidFill>
        </p:spPr>
        <p:txBody>
          <a:bodyPr wrap="square" rtlCol="0">
            <a:spAutoFit/>
          </a:bodyPr>
          <a:lstStyle/>
          <a:p>
            <a:pPr algn="ctr"/>
            <a:r>
              <a:rPr kumimoji="1" lang="ja-JP" altLang="en-US" sz="11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（原則、</a:t>
            </a:r>
            <a:r>
              <a:rPr lang="ja-JP" altLang="en-US" sz="11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即日</a:t>
            </a:r>
            <a:r>
              <a:rPr kumimoji="1" lang="ja-JP" altLang="en-US" sz="11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回答）</a:t>
            </a:r>
            <a:endParaRPr kumimoji="1" lang="ja-JP" altLang="en-US" sz="11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右矢印 19"/>
          <p:cNvSpPr/>
          <p:nvPr/>
        </p:nvSpPr>
        <p:spPr>
          <a:xfrm rot="10800000">
            <a:off x="4586917" y="5445224"/>
            <a:ext cx="732166"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2280" y="5600273"/>
            <a:ext cx="4608512" cy="276999"/>
          </a:xfrm>
          <a:prstGeom prst="rect">
            <a:avLst/>
          </a:prstGeom>
          <a:noFill/>
        </p:spPr>
        <p:txBody>
          <a:bodyPr wrap="square" rtlCol="0">
            <a:spAutoFit/>
          </a:bodyPr>
          <a:lstStyle/>
          <a:p>
            <a:r>
              <a:rPr lang="ja-JP" altLang="en-US" sz="1200" dirty="0">
                <a:latin typeface="Meiryo UI" panose="020B0604030504040204" pitchFamily="50" charset="-128"/>
                <a:ea typeface="Meiryo UI" panose="020B0604030504040204" pitchFamily="50" charset="-128"/>
                <a:cs typeface="Meiryo UI" panose="020B0604030504040204" pitchFamily="50" charset="-128"/>
              </a:rPr>
              <a:t>⑥</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医療保険者からの回答に基づいて、事務処理を実施</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テキスト ボックス 21"/>
          <p:cNvSpPr txBox="1"/>
          <p:nvPr/>
        </p:nvSpPr>
        <p:spPr>
          <a:xfrm>
            <a:off x="0" y="1124744"/>
            <a:ext cx="9911859" cy="338554"/>
          </a:xfrm>
          <a:prstGeom prst="rect">
            <a:avLst/>
          </a:prstGeom>
          <a:noFill/>
        </p:spPr>
        <p:txBody>
          <a:bodyPr wrap="square" rtlCol="0">
            <a:spAutoFit/>
          </a:bodyPr>
          <a:lstStyle/>
          <a:p>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　★市町村等からの情報照会に対して、医療保険者が情報提供できなかった（エラー等が発生した</a:t>
            </a:r>
            <a:r>
              <a:rPr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場合の流れ</a:t>
            </a:r>
            <a:endParaRPr kumimoji="1" lang="en-US" altLang="ja-JP" sz="16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15553" y="6237312"/>
            <a:ext cx="9895159" cy="276999"/>
          </a:xfrm>
          <a:prstGeom prst="rect">
            <a:avLst/>
          </a:prstGeom>
          <a:noFill/>
        </p:spPr>
        <p:txBody>
          <a:bodyPr wrap="square" rtlCol="0">
            <a:spAutoFit/>
          </a:bodyPr>
          <a:lstStyle/>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１　医療保険者を特定せずに情報照会を行った結果発生したエラー</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について</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は、医療保険者では対応不可であることに留意すること。</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15552" y="6464369"/>
            <a:ext cx="9649072" cy="276999"/>
          </a:xfrm>
          <a:prstGeom prst="rect">
            <a:avLst/>
          </a:prstGeom>
          <a:noFill/>
        </p:spPr>
        <p:txBody>
          <a:bodyPr wrap="square" rtlCol="0">
            <a:spAutoFit/>
          </a:bodyPr>
          <a:lstStyle/>
          <a:p>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５　医療保険者は回答終了後、マイナンバー収録済の加入者に係る照会であった場合には回答した情報について速やかに副本の登録・更新を行うこと。</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テキスト ボックス 1"/>
          <p:cNvSpPr txBox="1"/>
          <p:nvPr/>
        </p:nvSpPr>
        <p:spPr>
          <a:xfrm>
            <a:off x="8337376" y="-27384"/>
            <a:ext cx="1348684" cy="369332"/>
          </a:xfrm>
          <a:prstGeom prst="rect">
            <a:avLst/>
          </a:prstGeom>
          <a:noFill/>
        </p:spPr>
        <p:txBody>
          <a:bodyPr wrap="square" rtlCol="0">
            <a:spAutoFit/>
          </a:bodyPr>
          <a:lstStyle/>
          <a:p>
            <a:pPr algn="r"/>
            <a:r>
              <a:rPr kumimoji="1" lang="ja-JP" altLang="en-US" smtClean="0"/>
              <a:t>（</a:t>
            </a:r>
            <a:r>
              <a:rPr kumimoji="1" lang="ja-JP" altLang="en-US" smtClean="0"/>
              <a:t>別紙１）</a:t>
            </a:r>
            <a:endParaRPr kumimoji="1" lang="ja-JP" altLang="en-US" dirty="0"/>
          </a:p>
        </p:txBody>
      </p:sp>
    </p:spTree>
    <p:extLst>
      <p:ext uri="{BB962C8B-B14F-4D97-AF65-F5344CB8AC3E}">
        <p14:creationId xmlns:p14="http://schemas.microsoft.com/office/powerpoint/2010/main" val="39651526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820</TotalTime>
  <Words>105</Words>
  <Application>Microsoft Office PowerPoint</Application>
  <PresentationFormat>A4 210 x 297 mm</PresentationFormat>
  <Paragraphs>52</Paragraphs>
  <Slides>1</Slides>
  <Notes>1</Notes>
  <HiddenSlides>0</HiddenSlides>
  <MMClips>0</MMClips>
  <ScaleCrop>false</ScaleCrop>
  <HeadingPairs>
    <vt:vector size="4" baseType="variant">
      <vt:variant>
        <vt:lpstr>テーマ</vt:lpstr>
      </vt:variant>
      <vt:variant>
        <vt:i4>1</vt:i4>
      </vt:variant>
      <vt:variant>
        <vt:lpstr>スライド タイトル</vt:lpstr>
      </vt:variant>
      <vt:variant>
        <vt:i4>1</vt:i4>
      </vt:variant>
    </vt:vector>
  </HeadingPairs>
  <TitlesOfParts>
    <vt:vector size="2" baseType="lpstr">
      <vt:lpstr>Office テーマ</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藤岡 雅彦(fujioka-masahiko)</dc:creator>
  <cp:lastModifiedBy>厚生労働省ネットワークシステム</cp:lastModifiedBy>
  <cp:revision>76</cp:revision>
  <cp:lastPrinted>2017-10-16T06:59:28Z</cp:lastPrinted>
  <dcterms:created xsi:type="dcterms:W3CDTF">2017-09-07T07:11:22Z</dcterms:created>
  <dcterms:modified xsi:type="dcterms:W3CDTF">2017-10-26T11:11:48Z</dcterms:modified>
</cp:coreProperties>
</file>