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</p:sldMasterIdLst>
  <p:sldIdLst>
    <p:sldId id="257" r:id="rId2"/>
    <p:sldId id="258" r:id="rId3"/>
    <p:sldId id="259" r:id="rId4"/>
  </p:sldIdLst>
  <p:sldSz cx="9906000" cy="6858000" type="A4"/>
  <p:notesSz cx="6735763" cy="9866313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17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432" y="102"/>
      </p:cViewPr>
      <p:guideLst>
        <p:guide orient="horz" pos="2160"/>
        <p:guide pos="17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5B45E-6683-4516-AFAA-336FD9F7E542}" type="datetimeFigureOut">
              <a:rPr kumimoji="1" lang="ja-JP" altLang="en-US" smtClean="0"/>
              <a:t>2018/9/26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E7A05-6841-4B7F-A911-7E4F2F851D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67240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5B45E-6683-4516-AFAA-336FD9F7E542}" type="datetimeFigureOut">
              <a:rPr kumimoji="1" lang="ja-JP" altLang="en-US" smtClean="0"/>
              <a:t>2018/9/26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E7A05-6841-4B7F-A911-7E4F2F851D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49927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5B45E-6683-4516-AFAA-336FD9F7E542}" type="datetimeFigureOut">
              <a:rPr kumimoji="1" lang="ja-JP" altLang="en-US" smtClean="0"/>
              <a:t>2018/9/26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E7A05-6841-4B7F-A911-7E4F2F851D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484220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5B45E-6683-4516-AFAA-336FD9F7E542}" type="datetimeFigureOut">
              <a:rPr kumimoji="1" lang="ja-JP" altLang="en-US" smtClean="0"/>
              <a:t>2018/9/26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E7A05-6841-4B7F-A911-7E4F2F851D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85395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5B45E-6683-4516-AFAA-336FD9F7E542}" type="datetimeFigureOut">
              <a:rPr kumimoji="1" lang="ja-JP" altLang="en-US" smtClean="0"/>
              <a:t>2018/9/26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E7A05-6841-4B7F-A911-7E4F2F851D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62645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5B45E-6683-4516-AFAA-336FD9F7E542}" type="datetimeFigureOut">
              <a:rPr kumimoji="1" lang="ja-JP" altLang="en-US" smtClean="0"/>
              <a:t>2018/9/26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E7A05-6841-4B7F-A911-7E4F2F851D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03346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5B45E-6683-4516-AFAA-336FD9F7E542}" type="datetimeFigureOut">
              <a:rPr kumimoji="1" lang="ja-JP" altLang="en-US" smtClean="0"/>
              <a:t>2018/9/26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E7A05-6841-4B7F-A911-7E4F2F851D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900591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5B45E-6683-4516-AFAA-336FD9F7E542}" type="datetimeFigureOut">
              <a:rPr kumimoji="1" lang="ja-JP" altLang="en-US" smtClean="0"/>
              <a:t>2018/9/26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E7A05-6841-4B7F-A911-7E4F2F851D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1611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 smtClean="0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5B45E-6683-4516-AFAA-336FD9F7E542}" type="datetimeFigureOut">
              <a:rPr kumimoji="1" lang="ja-JP" altLang="en-US" smtClean="0"/>
              <a:t>2018/9/26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E7A05-6841-4B7F-A911-7E4F2F851D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88041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5B45E-6683-4516-AFAA-336FD9F7E542}" type="datetimeFigureOut">
              <a:rPr kumimoji="1" lang="ja-JP" altLang="en-US" smtClean="0"/>
              <a:t>2018/9/26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E7A05-6841-4B7F-A911-7E4F2F851D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17176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5B45E-6683-4516-AFAA-336FD9F7E542}" type="datetimeFigureOut">
              <a:rPr kumimoji="1" lang="ja-JP" altLang="en-US" smtClean="0"/>
              <a:t>2018/9/26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E7A05-6841-4B7F-A911-7E4F2F851D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35146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45B45E-6683-4516-AFAA-336FD9F7E542}" type="datetimeFigureOut">
              <a:rPr kumimoji="1" lang="ja-JP" altLang="en-US" smtClean="0"/>
              <a:t>2018/9/26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2E7A05-6841-4B7F-A911-7E4F2F851D8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56704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正方形/長方形 1"/>
          <p:cNvSpPr/>
          <p:nvPr/>
        </p:nvSpPr>
        <p:spPr>
          <a:xfrm>
            <a:off x="12806" y="70345"/>
            <a:ext cx="989319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ja-JP" altLang="en-US" sz="2000" dirty="0">
                <a:latin typeface="ＤＦ特太ゴシック体" panose="020B0509000000000000" pitchFamily="49" charset="-128"/>
                <a:ea typeface="ＤＦ特太ゴシック体" panose="020B0509000000000000" pitchFamily="49" charset="-128"/>
              </a:rPr>
              <a:t>幼稚園、保育所、認定</a:t>
            </a:r>
            <a:r>
              <a:rPr lang="ja-JP" altLang="en-US" sz="2000" dirty="0" smtClean="0">
                <a:latin typeface="ＤＦ特太ゴシック体" panose="020B0509000000000000" pitchFamily="49" charset="-128"/>
                <a:ea typeface="ＤＦ特太ゴシック体" panose="020B0509000000000000" pitchFamily="49" charset="-128"/>
              </a:rPr>
              <a:t>こども園等の無償化について</a:t>
            </a:r>
            <a:endParaRPr lang="ja-JP" altLang="en-US" sz="2000" dirty="0">
              <a:latin typeface="ＤＦ特太ゴシック体" panose="020B0509000000000000" pitchFamily="49" charset="-128"/>
              <a:ea typeface="ＤＦ特太ゴシック体" panose="020B0509000000000000" pitchFamily="49" charset="-128"/>
            </a:endParaRP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469798" y="757807"/>
            <a:ext cx="89700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4625" indent="-174625"/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○　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子育て世帯を応援し、社会保障を全世代型へ抜本的に変えるため、幼児教育の無償化を一気に加速する。幼児教育の無償化は、生涯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にわたる人格形成の基礎を培う幼児教育の重要性や、幼児教育の負担軽減を図る少子化対策の観点など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から取り組むもの。</a:t>
            </a:r>
            <a:endParaRPr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74625" indent="-174625"/>
            <a:endParaRPr lang="en-US" altLang="ja-JP" sz="11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74625" indent="-174625"/>
            <a:r>
              <a:rPr kumimoji="1"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○　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「新しい経済政策パッケージ」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（</a:t>
            </a:r>
            <a:r>
              <a:rPr lang="en-US" altLang="ja-JP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2017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年</a:t>
            </a:r>
            <a:r>
              <a:rPr lang="en-US" altLang="ja-JP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12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月８日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閣議決定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）、「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経済財政運営と改革の基本方針</a:t>
            </a:r>
            <a:r>
              <a:rPr lang="en-US" altLang="ja-JP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2018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」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（</a:t>
            </a:r>
            <a:r>
              <a:rPr lang="en-US" altLang="ja-JP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2018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年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６月</a:t>
            </a:r>
            <a:r>
              <a:rPr lang="en-US" altLang="ja-JP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15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日閣議決定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）</a:t>
            </a:r>
            <a:r>
              <a:rPr kumimoji="1"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において、以下の方針が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示され、</a:t>
            </a:r>
            <a:r>
              <a:rPr lang="ja-JP" altLang="en-US" sz="1400" u="sng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消費税率</a:t>
            </a:r>
            <a:r>
              <a:rPr lang="ja-JP" altLang="en-US" sz="1400" u="sng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引上げ時</a:t>
            </a:r>
            <a:r>
              <a:rPr lang="ja-JP" altLang="en-US" sz="1400" u="sng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の</a:t>
            </a:r>
            <a:r>
              <a:rPr lang="en-US" altLang="ja-JP" sz="1400" u="sng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2019</a:t>
            </a:r>
            <a:r>
              <a:rPr lang="ja-JP" altLang="en-US" sz="1400" u="sng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年</a:t>
            </a:r>
            <a:r>
              <a:rPr lang="en-US" altLang="ja-JP" sz="1400" u="sng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10</a:t>
            </a:r>
            <a:r>
              <a:rPr lang="ja-JP" altLang="en-US" sz="1400" u="sng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月</a:t>
            </a:r>
            <a:r>
              <a:rPr lang="ja-JP" altLang="en-US" sz="1400" u="sng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１日からの実施を</a:t>
            </a:r>
            <a:r>
              <a:rPr lang="ja-JP" altLang="en-US" sz="1400" u="sng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目指す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こととされている。</a:t>
            </a:r>
            <a:endParaRPr kumimoji="1"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74625" indent="-174625"/>
            <a:endParaRPr lang="en-US" altLang="ja-JP" sz="11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74625" indent="-174625"/>
            <a:r>
              <a:rPr kumimoji="1"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○　</a:t>
            </a:r>
            <a:r>
              <a:rPr lang="ja-JP" altLang="en-US" sz="1400" u="sng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具体的</a:t>
            </a:r>
            <a:r>
              <a:rPr kumimoji="1" lang="ja-JP" altLang="en-US" sz="1400" u="sng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な手続き等については、現在検討が行われているところ</a:t>
            </a:r>
            <a:r>
              <a:rPr kumimoji="1"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。</a:t>
            </a:r>
            <a:endParaRPr kumimoji="1"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4" name="正方形/長方形 3"/>
          <p:cNvSpPr/>
          <p:nvPr/>
        </p:nvSpPr>
        <p:spPr>
          <a:xfrm>
            <a:off x="387776" y="618808"/>
            <a:ext cx="9148376" cy="2152054"/>
          </a:xfrm>
          <a:prstGeom prst="rect">
            <a:avLst/>
          </a:prstGeom>
          <a:noFill/>
          <a:ln w="19050">
            <a:solidFill>
              <a:schemeClr val="accent2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424870" y="3112081"/>
            <a:ext cx="9044048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600" b="1" dirty="0">
                <a:solidFill>
                  <a:schemeClr val="accent2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幼稚園、保育所、認定こども園</a:t>
            </a:r>
            <a:r>
              <a:rPr lang="ja-JP" altLang="en-US" sz="1600" b="1" dirty="0" smtClean="0">
                <a:solidFill>
                  <a:schemeClr val="accent2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等を利用する子供</a:t>
            </a:r>
            <a:r>
              <a:rPr lang="ja-JP" altLang="en-US" sz="1600" b="1" dirty="0">
                <a:solidFill>
                  <a:schemeClr val="accent2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たち</a:t>
            </a:r>
            <a:endParaRPr lang="en-US" altLang="ja-JP" sz="800" b="1" dirty="0">
              <a:solidFill>
                <a:schemeClr val="accent2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74625" indent="-174625"/>
            <a:endParaRPr lang="en-US" altLang="ja-JP" sz="8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74625" indent="-174625"/>
            <a:r>
              <a:rPr kumimoji="1" lang="en-US" altLang="ja-JP" sz="1400" dirty="0" smtClean="0">
                <a:solidFill>
                  <a:schemeClr val="accent2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【</a:t>
            </a:r>
            <a:r>
              <a:rPr kumimoji="1" lang="ja-JP" altLang="en-US" sz="1400" dirty="0" smtClean="0">
                <a:solidFill>
                  <a:schemeClr val="accent2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対象者・利用料</a:t>
            </a:r>
            <a:r>
              <a:rPr kumimoji="1" lang="en-US" altLang="ja-JP" sz="1400" dirty="0" smtClean="0">
                <a:solidFill>
                  <a:schemeClr val="accent2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】</a:t>
            </a:r>
          </a:p>
          <a:p>
            <a:pPr marL="174625" indent="-174625"/>
            <a:r>
              <a:rPr kumimoji="1"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○　幼稚園、保育所、認定こども園等を利用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す</a:t>
            </a:r>
            <a:r>
              <a:rPr kumimoji="1"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る</a:t>
            </a:r>
            <a:r>
              <a:rPr kumimoji="1" lang="ja-JP" altLang="en-US" sz="1400" u="sng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３歳から５歳の全ての子供たちの</a:t>
            </a:r>
            <a:r>
              <a:rPr lang="ja-JP" altLang="en-US" sz="1400" u="sng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利用料を無償化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。</a:t>
            </a:r>
            <a:endParaRPr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361950" indent="-361950"/>
            <a:endParaRPr lang="en-US" altLang="ja-JP" sz="800" dirty="0">
              <a:latin typeface="HGPｺﾞｼｯｸM" panose="020B0600000000000000" pitchFamily="50" charset="-128"/>
              <a:ea typeface="HGPｺﾞｼｯｸM" panose="020B0600000000000000" pitchFamily="50" charset="-128"/>
              <a:cs typeface="メイリオ" panose="020B0604030504040204" pitchFamily="50" charset="-128"/>
            </a:endParaRPr>
          </a:p>
          <a:p>
            <a:pPr marL="361950" indent="-361950"/>
            <a:r>
              <a:rPr lang="ja-JP" altLang="en-US" sz="1200" dirty="0" smtClean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　　</a:t>
            </a:r>
            <a:r>
              <a:rPr lang="ja-JP" altLang="en-US" sz="1200" dirty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＊</a:t>
            </a:r>
            <a:r>
              <a:rPr lang="ja-JP" altLang="en-US" sz="1200" dirty="0" smtClean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　</a:t>
            </a:r>
            <a:r>
              <a:rPr lang="ja-JP" altLang="en-US" sz="1200" dirty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子ども・子育て支援新制度の対象と</a:t>
            </a:r>
            <a:r>
              <a:rPr lang="ja-JP" altLang="en-US" sz="1200" dirty="0" smtClean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ならない幼稚園の利用料については</a:t>
            </a:r>
            <a:r>
              <a:rPr lang="ja-JP" altLang="en-US" sz="1200" dirty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、同制度における利用者負担</a:t>
            </a:r>
            <a:r>
              <a:rPr lang="ja-JP" altLang="en-US" sz="1200" dirty="0" smtClean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額を上限として無償化（上限月額</a:t>
            </a:r>
            <a:r>
              <a:rPr lang="en-US" altLang="ja-JP" sz="1200" dirty="0" smtClean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2.57</a:t>
            </a:r>
            <a:r>
              <a:rPr lang="ja-JP" altLang="en-US" sz="1200" dirty="0" smtClean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万円）。</a:t>
            </a:r>
            <a:endParaRPr lang="en-US" altLang="ja-JP" sz="1200" dirty="0" smtClean="0">
              <a:latin typeface="HGPｺﾞｼｯｸM" panose="020B0600000000000000" pitchFamily="50" charset="-128"/>
              <a:ea typeface="HGPｺﾞｼｯｸM" panose="020B0600000000000000" pitchFamily="50" charset="-128"/>
              <a:cs typeface="メイリオ" panose="020B0604030504040204" pitchFamily="50" charset="-128"/>
            </a:endParaRPr>
          </a:p>
          <a:p>
            <a:pPr marL="361950" indent="-361950"/>
            <a:r>
              <a:rPr lang="ja-JP" altLang="en-US" sz="1200" dirty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　　＊　実費として徴収されている費用（通園送迎費、食材料費、</a:t>
            </a:r>
            <a:r>
              <a:rPr lang="ja-JP" altLang="en-US" sz="1200" dirty="0" smtClean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行事費</a:t>
            </a:r>
            <a:r>
              <a:rPr lang="ja-JP" altLang="en-US" sz="1200" dirty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など）は、無償化の対象外</a:t>
            </a:r>
            <a:r>
              <a:rPr lang="ja-JP" altLang="en-US" sz="1200" dirty="0" smtClean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。</a:t>
            </a:r>
            <a:endParaRPr lang="en-US" altLang="ja-JP" sz="1200" dirty="0" smtClean="0">
              <a:latin typeface="HGPｺﾞｼｯｸM" panose="020B0600000000000000" pitchFamily="50" charset="-128"/>
              <a:ea typeface="HGPｺﾞｼｯｸM" panose="020B0600000000000000" pitchFamily="50" charset="-128"/>
              <a:cs typeface="メイリオ" panose="020B0604030504040204" pitchFamily="50" charset="-128"/>
            </a:endParaRPr>
          </a:p>
          <a:p>
            <a:pPr marL="361950" indent="-361950"/>
            <a:r>
              <a:rPr lang="ja-JP" altLang="en-US" sz="1200" dirty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　</a:t>
            </a:r>
            <a:r>
              <a:rPr lang="ja-JP" altLang="en-US" sz="1200" dirty="0" smtClean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　＊</a:t>
            </a:r>
            <a:r>
              <a:rPr lang="ja-JP" altLang="en-US" sz="1200" dirty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　幼稚園（４時間程度）については満３歳（３歳になった日）から、保育所については３歳児クラス（３歳になった後の最初の４月以降）から</a:t>
            </a:r>
            <a:r>
              <a:rPr lang="ja-JP" altLang="en-US" sz="1200" dirty="0" smtClean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無償化。</a:t>
            </a:r>
            <a:r>
              <a:rPr lang="ja-JP" altLang="en-US" sz="1200" dirty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その他の施設等については、上記取扱いも踏まえて、</a:t>
            </a:r>
            <a:r>
              <a:rPr lang="ja-JP" altLang="en-US" sz="1200" dirty="0" smtClean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検討が行われているところ。</a:t>
            </a:r>
            <a:endParaRPr lang="en-US" altLang="ja-JP" sz="1200" dirty="0">
              <a:latin typeface="HGPｺﾞｼｯｸM" panose="020B0600000000000000" pitchFamily="50" charset="-128"/>
              <a:ea typeface="HGPｺﾞｼｯｸM" panose="020B0600000000000000" pitchFamily="50" charset="-128"/>
              <a:cs typeface="メイリオ" panose="020B0604030504040204" pitchFamily="50" charset="-128"/>
            </a:endParaRPr>
          </a:p>
          <a:p>
            <a:pPr marL="174625" indent="-174625"/>
            <a:endParaRPr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74625" indent="-174625"/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○　</a:t>
            </a:r>
            <a:r>
              <a:rPr lang="ja-JP" altLang="en-US" sz="1400" u="sng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０歳から２歳児の子供たちの利用料については、住民税非課税世帯を対象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として無償化。</a:t>
            </a:r>
            <a:endParaRPr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endParaRPr kumimoji="1" lang="en-US" altLang="ja-JP" sz="8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r>
              <a:rPr lang="en-US" altLang="ja-JP" sz="1400" dirty="0">
                <a:solidFill>
                  <a:schemeClr val="accent2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【</a:t>
            </a:r>
            <a:r>
              <a:rPr kumimoji="1" lang="ja-JP" altLang="en-US" sz="1400" dirty="0" smtClean="0">
                <a:solidFill>
                  <a:schemeClr val="accent2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対象施設・サービス</a:t>
            </a:r>
            <a:r>
              <a:rPr kumimoji="1" lang="en-US" altLang="ja-JP" sz="1400" dirty="0" smtClean="0">
                <a:solidFill>
                  <a:schemeClr val="accent2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】</a:t>
            </a:r>
          </a:p>
          <a:p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○　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幼稚園、保育所、認定こども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園に加え、</a:t>
            </a:r>
            <a:r>
              <a:rPr lang="zh-TW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地域型</a:t>
            </a:r>
            <a:r>
              <a:rPr lang="zh-TW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保育（小規模保育、家庭的保育、居宅訪問型保育、</a:t>
            </a:r>
            <a:r>
              <a:rPr lang="zh-TW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事業所</a:t>
            </a:r>
            <a:endParaRPr lang="en-US" altLang="zh-TW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</a:t>
            </a:r>
            <a:r>
              <a:rPr lang="zh-TW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内保育）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、</a:t>
            </a:r>
            <a:r>
              <a:rPr lang="zh-TW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企業</a:t>
            </a:r>
            <a:r>
              <a:rPr lang="zh-TW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主導型保育</a:t>
            </a:r>
            <a:r>
              <a:rPr lang="zh-TW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事業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（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標準的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な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利用料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）も同様に無償化の対象。</a:t>
            </a:r>
            <a:endParaRPr kumimoji="1"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350838" indent="-350838"/>
            <a:endParaRPr kumimoji="1" lang="en-US" altLang="ja-JP" sz="800" dirty="0" smtClean="0">
              <a:latin typeface="HGPｺﾞｼｯｸM" panose="020B0600000000000000" pitchFamily="50" charset="-128"/>
              <a:ea typeface="HGPｺﾞｼｯｸM" panose="020B0600000000000000" pitchFamily="50" charset="-128"/>
              <a:cs typeface="メイリオ" panose="020B0604030504040204" pitchFamily="50" charset="-128"/>
            </a:endParaRPr>
          </a:p>
          <a:p>
            <a:pPr marL="350838" indent="-350838"/>
            <a:r>
              <a:rPr kumimoji="1" lang="en-US" altLang="ja-JP" sz="1200" dirty="0" smtClean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※</a:t>
            </a:r>
            <a:r>
              <a:rPr kumimoji="1" lang="ja-JP" altLang="en-US" sz="1200" dirty="0" smtClean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　最優先の課題である待機児童解消の実現に向けては、</a:t>
            </a:r>
            <a:r>
              <a:rPr lang="ja-JP" altLang="en-US" sz="1200" dirty="0" smtClean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女性</a:t>
            </a:r>
            <a:r>
              <a:rPr lang="ja-JP" altLang="en-US" sz="1200" dirty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就業率</a:t>
            </a:r>
            <a:r>
              <a:rPr lang="en-US" altLang="ja-JP" sz="1200" dirty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80</a:t>
            </a:r>
            <a:r>
              <a:rPr lang="ja-JP" altLang="en-US" sz="1200" dirty="0" smtClean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％に</a:t>
            </a:r>
            <a:r>
              <a:rPr lang="ja-JP" altLang="en-US" sz="1200" dirty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対応できる「</a:t>
            </a:r>
            <a:r>
              <a:rPr lang="ja-JP" altLang="en-US" sz="1200" dirty="0" smtClean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子育て</a:t>
            </a:r>
            <a:r>
              <a:rPr lang="ja-JP" altLang="en-US" sz="1200" dirty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安心プラン</a:t>
            </a:r>
            <a:r>
              <a:rPr lang="ja-JP" altLang="en-US" sz="1200" dirty="0" smtClean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」を</a:t>
            </a:r>
            <a:r>
              <a:rPr lang="ja-JP" altLang="en-US" sz="1200" dirty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前倒しし、</a:t>
            </a:r>
            <a:r>
              <a:rPr lang="en-US" altLang="ja-JP" sz="1200" dirty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2020</a:t>
            </a:r>
            <a:r>
              <a:rPr lang="ja-JP" altLang="en-US" sz="1200" dirty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年度</a:t>
            </a:r>
            <a:r>
              <a:rPr lang="ja-JP" altLang="en-US" sz="1200" dirty="0" smtClean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末</a:t>
            </a:r>
            <a:endParaRPr lang="en-US" altLang="ja-JP" sz="1200" dirty="0" smtClean="0">
              <a:latin typeface="HGPｺﾞｼｯｸM" panose="020B0600000000000000" pitchFamily="50" charset="-128"/>
              <a:ea typeface="HGPｺﾞｼｯｸM" panose="020B0600000000000000" pitchFamily="50" charset="-128"/>
              <a:cs typeface="メイリオ" panose="020B0604030504040204" pitchFamily="50" charset="-128"/>
            </a:endParaRPr>
          </a:p>
          <a:p>
            <a:pPr marL="350838" indent="-350838"/>
            <a:r>
              <a:rPr lang="ja-JP" altLang="en-US" sz="1200" dirty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　</a:t>
            </a:r>
            <a:r>
              <a:rPr lang="ja-JP" altLang="en-US" sz="1200" dirty="0" smtClean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までに</a:t>
            </a:r>
            <a:r>
              <a:rPr lang="en-US" altLang="ja-JP" sz="1200" dirty="0" smtClean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32</a:t>
            </a:r>
            <a:r>
              <a:rPr lang="ja-JP" altLang="en-US" sz="1200" dirty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万人分の受け皿整備を</a:t>
            </a:r>
            <a:r>
              <a:rPr lang="ja-JP" altLang="en-US" sz="1200" dirty="0" smtClean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進め</a:t>
            </a:r>
            <a:r>
              <a:rPr lang="ja-JP" altLang="en-US" sz="1200" dirty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る</a:t>
            </a:r>
            <a:r>
              <a:rPr lang="ja-JP" altLang="en-US" sz="1200" dirty="0" smtClean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。</a:t>
            </a:r>
            <a:endParaRPr lang="en-US" altLang="ja-JP" sz="1200" dirty="0" smtClean="0">
              <a:latin typeface="HGPｺﾞｼｯｸM" panose="020B0600000000000000" pitchFamily="50" charset="-128"/>
              <a:ea typeface="HGPｺﾞｼｯｸM" panose="020B0600000000000000" pitchFamily="50" charset="-128"/>
              <a:cs typeface="メイリオ" panose="020B0604030504040204" pitchFamily="50" charset="-128"/>
            </a:endParaRPr>
          </a:p>
        </p:txBody>
      </p:sp>
      <p:cxnSp>
        <p:nvCxnSpPr>
          <p:cNvPr id="6" name="直線コネクタ 5"/>
          <p:cNvCxnSpPr/>
          <p:nvPr/>
        </p:nvCxnSpPr>
        <p:spPr>
          <a:xfrm>
            <a:off x="287711" y="3420008"/>
            <a:ext cx="5795255" cy="0"/>
          </a:xfrm>
          <a:prstGeom prst="line">
            <a:avLst/>
          </a:prstGeom>
          <a:ln w="28575" cap="rnd">
            <a:solidFill>
              <a:schemeClr val="accent2">
                <a:lumMod val="75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3716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テキスト ボックス 1"/>
          <p:cNvSpPr txBox="1"/>
          <p:nvPr/>
        </p:nvSpPr>
        <p:spPr>
          <a:xfrm>
            <a:off x="388469" y="48647"/>
            <a:ext cx="9395611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1600" b="1" dirty="0">
                <a:solidFill>
                  <a:schemeClr val="accent2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幼稚園の預かり</a:t>
            </a:r>
            <a:r>
              <a:rPr lang="ja-JP" altLang="en-US" sz="1600" b="1" dirty="0" smtClean="0">
                <a:solidFill>
                  <a:schemeClr val="accent2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保育を利用する子供</a:t>
            </a:r>
            <a:r>
              <a:rPr lang="ja-JP" altLang="en-US" sz="1600" b="1" dirty="0">
                <a:solidFill>
                  <a:schemeClr val="accent2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たち</a:t>
            </a:r>
            <a:endParaRPr lang="en-US" altLang="ja-JP" sz="800" b="1" dirty="0">
              <a:solidFill>
                <a:schemeClr val="accent2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0975" indent="-180975"/>
            <a:endParaRPr lang="en-US" altLang="ja-JP" sz="8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0975" indent="-180975"/>
            <a:r>
              <a:rPr lang="en-US" altLang="ja-JP" sz="1400" dirty="0">
                <a:solidFill>
                  <a:schemeClr val="accent2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【</a:t>
            </a:r>
            <a:r>
              <a:rPr lang="ja-JP" altLang="en-US" sz="1400" dirty="0" smtClean="0">
                <a:solidFill>
                  <a:schemeClr val="accent2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対象者・利用料</a:t>
            </a:r>
            <a:r>
              <a:rPr lang="en-US" altLang="ja-JP" sz="1400" dirty="0" smtClean="0">
                <a:solidFill>
                  <a:schemeClr val="accent2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】</a:t>
            </a:r>
          </a:p>
          <a:p>
            <a:pPr marL="180975" indent="-180975"/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○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幼稚園の預かり保育を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利用する子供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たちについては、新たに</a:t>
            </a:r>
            <a:r>
              <a:rPr lang="ja-JP" altLang="en-US" sz="1400" u="sng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保育の必要性が</a:t>
            </a:r>
            <a:r>
              <a:rPr lang="ja-JP" altLang="en-US" sz="1400" u="sng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あると認定</a:t>
            </a:r>
            <a:r>
              <a:rPr lang="ja-JP" altLang="en-US" sz="1400" u="sng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を受けた場合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には、幼稚園保育料の無償化（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上限月額</a:t>
            </a:r>
            <a:r>
              <a:rPr lang="en-US" altLang="ja-JP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2.57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万円）に加え、利用実態に応じて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、</a:t>
            </a:r>
            <a:r>
              <a:rPr lang="ja-JP" altLang="en-US" sz="1400" u="sng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認可保育所における保育料の全国平均額（月額</a:t>
            </a:r>
            <a:r>
              <a:rPr lang="en-US" altLang="ja-JP" sz="1400" u="sng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3.7</a:t>
            </a:r>
            <a:r>
              <a:rPr lang="ja-JP" altLang="en-US" sz="1400" u="sng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万円）と幼稚園保育料の無償化の上限額との差額である</a:t>
            </a:r>
            <a:r>
              <a:rPr lang="ja-JP" altLang="en-US" sz="1400" u="sng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最大</a:t>
            </a:r>
            <a:r>
              <a:rPr lang="ja-JP" altLang="en-US" sz="1400" u="sng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月</a:t>
            </a:r>
            <a:r>
              <a:rPr lang="en-US" altLang="ja-JP" sz="1400" u="sng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1.13</a:t>
            </a:r>
            <a:r>
              <a:rPr lang="ja-JP" altLang="en-US" sz="1400" u="sng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万円までの範囲で預かり保育の</a:t>
            </a:r>
            <a:r>
              <a:rPr lang="ja-JP" altLang="en-US" sz="1400" u="sng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利用料を無償化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。</a:t>
            </a:r>
            <a:endParaRPr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0975" indent="-180975"/>
            <a:endParaRPr lang="en-US" altLang="ja-JP" sz="6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0975" indent="-180975"/>
            <a:r>
              <a:rPr lang="en-US" altLang="ja-JP" sz="1200" dirty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※</a:t>
            </a:r>
            <a:r>
              <a:rPr lang="ja-JP" altLang="en-US" sz="1200" dirty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　認定こども</a:t>
            </a:r>
            <a:r>
              <a:rPr lang="ja-JP" altLang="en-US" sz="1200" dirty="0" smtClean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園における</a:t>
            </a:r>
            <a:r>
              <a:rPr lang="ja-JP" altLang="en-US" sz="1200" dirty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子ども・子育て支援新制度</a:t>
            </a:r>
            <a:r>
              <a:rPr lang="ja-JP" altLang="en-US" sz="1200" dirty="0" smtClean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の１号</a:t>
            </a:r>
            <a:r>
              <a:rPr lang="ja-JP" altLang="en-US" sz="1200" dirty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認定の子供</a:t>
            </a:r>
            <a:r>
              <a:rPr lang="ja-JP" altLang="en-US" sz="1200" dirty="0" smtClean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たちが利用</a:t>
            </a:r>
            <a:r>
              <a:rPr lang="ja-JP" altLang="en-US" sz="1200" dirty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す</a:t>
            </a:r>
            <a:r>
              <a:rPr lang="ja-JP" altLang="en-US" sz="1200" dirty="0" smtClean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る</a:t>
            </a:r>
            <a:r>
              <a:rPr lang="ja-JP" altLang="en-US" sz="1200" dirty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預かり保育も含む。</a:t>
            </a:r>
            <a:endParaRPr lang="en-US" altLang="ja-JP" sz="1200" dirty="0">
              <a:latin typeface="HGPｺﾞｼｯｸM" panose="020B0600000000000000" pitchFamily="50" charset="-128"/>
              <a:ea typeface="HGPｺﾞｼｯｸM" panose="020B0600000000000000" pitchFamily="50" charset="-128"/>
              <a:cs typeface="メイリオ" panose="020B0604030504040204" pitchFamily="50" charset="-128"/>
            </a:endParaRPr>
          </a:p>
          <a:p>
            <a:pPr marL="180975" indent="-180975"/>
            <a:endParaRPr lang="en-US" altLang="ja-JP" sz="1200" b="1" dirty="0">
              <a:solidFill>
                <a:schemeClr val="accent2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0975" indent="-180975"/>
            <a:r>
              <a:rPr lang="ja-JP" altLang="en-US" sz="1600" b="1" dirty="0" smtClean="0">
                <a:solidFill>
                  <a:schemeClr val="accent2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認可外保育施設等を利用する子供</a:t>
            </a:r>
            <a:r>
              <a:rPr lang="ja-JP" altLang="en-US" sz="1600" b="1" dirty="0">
                <a:solidFill>
                  <a:schemeClr val="accent2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たち</a:t>
            </a:r>
            <a:endParaRPr lang="en-US" altLang="ja-JP" sz="1600" dirty="0" smtClean="0">
              <a:solidFill>
                <a:schemeClr val="accent2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0975" indent="-180975"/>
            <a:endParaRPr lang="en-US" altLang="ja-JP" sz="8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0975" indent="-180975"/>
            <a:r>
              <a:rPr lang="en-US" altLang="ja-JP" sz="1400" dirty="0">
                <a:solidFill>
                  <a:schemeClr val="accent2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【</a:t>
            </a:r>
            <a:r>
              <a:rPr lang="ja-JP" altLang="en-US" sz="1400" dirty="0" smtClean="0">
                <a:solidFill>
                  <a:schemeClr val="accent2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対象者・利用料</a:t>
            </a:r>
            <a:r>
              <a:rPr lang="en-US" altLang="ja-JP" sz="1400" dirty="0" smtClean="0">
                <a:solidFill>
                  <a:schemeClr val="accent2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】</a:t>
            </a:r>
          </a:p>
          <a:p>
            <a:pPr marL="180975" indent="-180975"/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○　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認可外保育施設等を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利用する子供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たちについても、保育の必要性があると認定された３歳から５歳の子供たちを対象として、</a:t>
            </a:r>
            <a:r>
              <a:rPr lang="ja-JP" altLang="en-US" sz="1400" u="sng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認可保育所における保育料の全国平均額（月額</a:t>
            </a:r>
            <a:r>
              <a:rPr lang="en-US" altLang="ja-JP" sz="1400" u="sng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3.7</a:t>
            </a:r>
            <a:r>
              <a:rPr lang="ja-JP" altLang="en-US" sz="1400" u="sng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万円）までの利用料を無償化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。</a:t>
            </a:r>
            <a:endParaRPr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0975" indent="-180975"/>
            <a:endParaRPr lang="en-US" altLang="ja-JP" sz="6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0975" indent="-180975"/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○　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０歳から２歳児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の子供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たちについては、住民税非課税世帯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の子供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たちを対象として、月額</a:t>
            </a:r>
            <a:r>
              <a:rPr lang="en-US" altLang="ja-JP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4.2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万円までの利用料を無償化。</a:t>
            </a:r>
            <a:endParaRPr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0975" indent="-180975"/>
            <a:endParaRPr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0975" indent="-180975"/>
            <a:r>
              <a:rPr lang="en-US" altLang="ja-JP" sz="1400" dirty="0">
                <a:solidFill>
                  <a:schemeClr val="accent2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【</a:t>
            </a:r>
            <a:r>
              <a:rPr lang="ja-JP" altLang="en-US" sz="1400" dirty="0" smtClean="0">
                <a:solidFill>
                  <a:schemeClr val="accent2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対象施設・サービス</a:t>
            </a:r>
            <a:r>
              <a:rPr lang="en-US" altLang="ja-JP" sz="1400" dirty="0" smtClean="0">
                <a:solidFill>
                  <a:schemeClr val="accent2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】</a:t>
            </a:r>
            <a:endParaRPr lang="en-US" altLang="ja-JP" sz="800" dirty="0" smtClean="0">
              <a:solidFill>
                <a:schemeClr val="accent2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0975" indent="-180975"/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○　認可外保育施設等とは、一般的な認可外保育施設、地方自治体独自の認証保育施設、ベビーホテル、ベビーシッター、認可外の事業所内保育等を指す。このほか、子ども・子育て支援法に基づく一時預かり事業、病児保育事業及びファミリー・サポート・センター事業が対象。</a:t>
            </a:r>
            <a:endParaRPr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0975" indent="-180975"/>
            <a:endParaRPr lang="en-US" altLang="ja-JP" sz="6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0975" indent="-180975"/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○　無償化の対象と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なる認可外保育施設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等は、都道府県等に届出を行い、国が定める認可外保育施設の指導監督基準を満たすことが必要。ただし、経過措置として、指導監督基準を満たしていない場合でも無償化の対象とする５年間の猶予期間を設ける。</a:t>
            </a:r>
            <a:endParaRPr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0975" indent="-180975"/>
            <a:endParaRPr lang="en-US" altLang="ja-JP" sz="200" dirty="0" smtClean="0">
              <a:latin typeface="HGPｺﾞｼｯｸM" panose="020B0600000000000000" pitchFamily="50" charset="-128"/>
              <a:ea typeface="HGPｺﾞｼｯｸM" panose="020B0600000000000000" pitchFamily="50" charset="-128"/>
              <a:cs typeface="メイリオ" panose="020B0604030504040204" pitchFamily="50" charset="-128"/>
            </a:endParaRPr>
          </a:p>
          <a:p>
            <a:pPr marL="180975" indent="-180975"/>
            <a:r>
              <a:rPr lang="ja-JP" altLang="en-US" sz="1200" dirty="0" smtClean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　　</a:t>
            </a:r>
            <a:endParaRPr lang="en-US" altLang="ja-JP" sz="12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r>
              <a:rPr lang="ja-JP" altLang="en-US" sz="1600" b="1" dirty="0">
                <a:solidFill>
                  <a:schemeClr val="accent2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いわゆる「障害児通園施設</a:t>
            </a:r>
            <a:r>
              <a:rPr lang="ja-JP" altLang="en-US" sz="1600" b="1" dirty="0" smtClean="0">
                <a:solidFill>
                  <a:schemeClr val="accent2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」を利用する子供</a:t>
            </a:r>
            <a:r>
              <a:rPr lang="ja-JP" altLang="en-US" sz="1600" b="1" dirty="0">
                <a:solidFill>
                  <a:schemeClr val="accent2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たち</a:t>
            </a:r>
            <a:endParaRPr lang="en-US" altLang="ja-JP" sz="800" b="1" dirty="0">
              <a:solidFill>
                <a:schemeClr val="accent2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0975" indent="-180975"/>
            <a:endParaRPr lang="en-US" altLang="ja-JP" sz="8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0975" indent="-180975"/>
            <a:r>
              <a:rPr lang="en-US" altLang="ja-JP" sz="1400" dirty="0">
                <a:solidFill>
                  <a:schemeClr val="accent2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【</a:t>
            </a:r>
            <a:r>
              <a:rPr lang="ja-JP" altLang="en-US" sz="1400" dirty="0" smtClean="0">
                <a:solidFill>
                  <a:schemeClr val="accent2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対象者・利用料</a:t>
            </a:r>
            <a:r>
              <a:rPr lang="en-US" altLang="ja-JP" sz="1400" dirty="0" smtClean="0">
                <a:solidFill>
                  <a:schemeClr val="accent2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】</a:t>
            </a:r>
          </a:p>
          <a:p>
            <a:pPr marL="180975" indent="-180975"/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○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就学前の障害児の発達支援（いわゆる障害児通園施設）を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利用する子供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たちについて、利用料を無償化。 </a:t>
            </a:r>
            <a:endParaRPr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0975" indent="-180975"/>
            <a:r>
              <a:rPr lang="ja-JP" altLang="en-US" sz="1200" dirty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　　＊</a:t>
            </a:r>
            <a:r>
              <a:rPr lang="ja-JP" altLang="en-US" sz="1200" dirty="0" smtClean="0">
                <a:latin typeface="HGPｺﾞｼｯｸM" panose="020B0600000000000000" pitchFamily="50" charset="-128"/>
                <a:ea typeface="HGPｺﾞｼｯｸM" panose="020B0600000000000000" pitchFamily="50" charset="-128"/>
                <a:cs typeface="メイリオ" panose="020B0604030504040204" pitchFamily="50" charset="-128"/>
              </a:rPr>
              <a:t>　３歳から５歳が対象（なお、０歳から２歳児の住民税非課税世帯については、既に無償となっている）。</a:t>
            </a:r>
            <a:endParaRPr lang="en-US" altLang="ja-JP" sz="800" dirty="0">
              <a:latin typeface="HGPｺﾞｼｯｸM" panose="020B0600000000000000" pitchFamily="50" charset="-128"/>
              <a:ea typeface="HGPｺﾞｼｯｸM" panose="020B0600000000000000" pitchFamily="50" charset="-128"/>
              <a:cs typeface="メイリオ" panose="020B0604030504040204" pitchFamily="50" charset="-128"/>
            </a:endParaRPr>
          </a:p>
          <a:p>
            <a:pPr marL="361950" indent="-361950"/>
            <a:endParaRPr lang="en-US" altLang="ja-JP" sz="6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180975" indent="-180975"/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○　幼稚園、保育所、認定こども園といわゆる障害児通園施設の両方を利用する場合は、</a:t>
            </a:r>
            <a:r>
              <a:rPr lang="ja-JP" altLang="en-US" sz="1400" u="sng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両方とも無償化の対象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。</a:t>
            </a:r>
            <a:endParaRPr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cxnSp>
        <p:nvCxnSpPr>
          <p:cNvPr id="3" name="直線コネクタ 2"/>
          <p:cNvCxnSpPr/>
          <p:nvPr/>
        </p:nvCxnSpPr>
        <p:spPr>
          <a:xfrm>
            <a:off x="301542" y="2248022"/>
            <a:ext cx="5795255" cy="0"/>
          </a:xfrm>
          <a:prstGeom prst="line">
            <a:avLst/>
          </a:prstGeom>
          <a:ln w="28575" cap="rnd">
            <a:solidFill>
              <a:schemeClr val="accent2">
                <a:lumMod val="75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線コネクタ 3"/>
          <p:cNvCxnSpPr/>
          <p:nvPr/>
        </p:nvCxnSpPr>
        <p:spPr>
          <a:xfrm>
            <a:off x="301158" y="5759722"/>
            <a:ext cx="5795255" cy="0"/>
          </a:xfrm>
          <a:prstGeom prst="line">
            <a:avLst/>
          </a:prstGeom>
          <a:ln w="28575" cap="rnd">
            <a:solidFill>
              <a:schemeClr val="accent2">
                <a:lumMod val="75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線コネクタ 6"/>
          <p:cNvCxnSpPr/>
          <p:nvPr/>
        </p:nvCxnSpPr>
        <p:spPr>
          <a:xfrm>
            <a:off x="287711" y="350053"/>
            <a:ext cx="5795255" cy="0"/>
          </a:xfrm>
          <a:prstGeom prst="line">
            <a:avLst/>
          </a:prstGeom>
          <a:ln w="28575" cap="rnd">
            <a:solidFill>
              <a:schemeClr val="accent2">
                <a:lumMod val="75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71090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テキスト ボックス 1"/>
          <p:cNvSpPr txBox="1"/>
          <p:nvPr/>
        </p:nvSpPr>
        <p:spPr>
          <a:xfrm>
            <a:off x="0" y="44974"/>
            <a:ext cx="9906000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b="1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幼児教育の無償化の具体的なイメージ（例）</a:t>
            </a:r>
            <a:endParaRPr kumimoji="1" lang="ja-JP" altLang="en-US" b="1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8" name="角丸四角形 7"/>
          <p:cNvSpPr/>
          <p:nvPr/>
        </p:nvSpPr>
        <p:spPr>
          <a:xfrm>
            <a:off x="312934" y="441858"/>
            <a:ext cx="1980000" cy="3111692"/>
          </a:xfrm>
          <a:prstGeom prst="roundRect">
            <a:avLst>
              <a:gd name="adj" fmla="val 5688"/>
            </a:avLst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角丸四角形 8"/>
          <p:cNvSpPr/>
          <p:nvPr/>
        </p:nvSpPr>
        <p:spPr>
          <a:xfrm>
            <a:off x="312934" y="3698232"/>
            <a:ext cx="1980000" cy="1916408"/>
          </a:xfrm>
          <a:prstGeom prst="roundRect">
            <a:avLst>
              <a:gd name="adj" fmla="val 8432"/>
            </a:avLst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350846" y="1377124"/>
            <a:ext cx="192170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ja-JP" altLang="en-US" sz="1600" b="1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３歳～５歳</a:t>
            </a:r>
            <a:endParaRPr lang="en-US" altLang="ja-JP" sz="1600" b="1" strike="dblStrike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algn="ctr"/>
            <a:r>
              <a:rPr kumimoji="1" lang="ja-JP" altLang="en-US" sz="1200" dirty="0" smtClean="0"/>
              <a:t>保育の必要性の認定</a:t>
            </a:r>
            <a:endParaRPr kumimoji="1" lang="en-US" altLang="ja-JP" sz="1200" dirty="0" smtClean="0"/>
          </a:p>
          <a:p>
            <a:pPr algn="ctr"/>
            <a:r>
              <a:rPr kumimoji="1" lang="ja-JP" altLang="en-US" sz="1200" dirty="0" smtClean="0"/>
              <a:t>事由に該当する子供</a:t>
            </a:r>
            <a:endParaRPr kumimoji="1" lang="en-US" altLang="ja-JP" sz="1200" dirty="0" smtClean="0"/>
          </a:p>
        </p:txBody>
      </p:sp>
      <p:sp>
        <p:nvSpPr>
          <p:cNvPr id="11" name="大かっこ 10"/>
          <p:cNvSpPr/>
          <p:nvPr/>
        </p:nvSpPr>
        <p:spPr>
          <a:xfrm>
            <a:off x="474319" y="1752860"/>
            <a:ext cx="1646643" cy="356977"/>
          </a:xfrm>
          <a:prstGeom prst="bracketPair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339829" y="4495802"/>
            <a:ext cx="192170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ja-JP" altLang="en-US" sz="1600" b="1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３歳～５歳</a:t>
            </a:r>
            <a:endParaRPr lang="en-US" altLang="ja-JP" sz="1600" b="1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algn="ctr"/>
            <a:r>
              <a:rPr lang="ja-JP" altLang="en-US" sz="1200" dirty="0" smtClean="0"/>
              <a:t>上記以外</a:t>
            </a:r>
            <a:endParaRPr kumimoji="1" lang="ja-JP" altLang="en-US" sz="1200" dirty="0"/>
          </a:p>
        </p:txBody>
      </p:sp>
      <p:sp>
        <p:nvSpPr>
          <p:cNvPr id="13" name="大かっこ 12"/>
          <p:cNvSpPr/>
          <p:nvPr/>
        </p:nvSpPr>
        <p:spPr>
          <a:xfrm>
            <a:off x="479410" y="4833987"/>
            <a:ext cx="1653560" cy="243821"/>
          </a:xfrm>
          <a:prstGeom prst="bracketPair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381796" y="2592995"/>
            <a:ext cx="191765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kumimoji="1" lang="ja-JP" altLang="en-US" sz="1100" dirty="0" smtClean="0"/>
              <a:t>・共働き家庭</a:t>
            </a:r>
            <a:endParaRPr kumimoji="1" lang="en-US" altLang="ja-JP" sz="1100" dirty="0" smtClean="0"/>
          </a:p>
          <a:p>
            <a:pPr>
              <a:spcAft>
                <a:spcPts val="600"/>
              </a:spcAft>
            </a:pPr>
            <a:r>
              <a:rPr lang="ja-JP" altLang="en-US" sz="1100" dirty="0"/>
              <a:t>・</a:t>
            </a:r>
            <a:r>
              <a:rPr kumimoji="1" lang="ja-JP" altLang="en-US" sz="1100" dirty="0" smtClean="0"/>
              <a:t>シングルで働いている家庭</a:t>
            </a:r>
            <a:endParaRPr kumimoji="1" lang="en-US" altLang="ja-JP" sz="1100" dirty="0" smtClean="0"/>
          </a:p>
          <a:p>
            <a:pPr>
              <a:spcAft>
                <a:spcPts val="600"/>
              </a:spcAft>
            </a:pPr>
            <a:r>
              <a:rPr lang="ja-JP" altLang="en-US" sz="1100" dirty="0" smtClean="0"/>
              <a:t>など</a:t>
            </a:r>
            <a:endParaRPr kumimoji="1" lang="en-US" altLang="ja-JP" sz="1100" dirty="0" smtClean="0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458557" y="5195016"/>
            <a:ext cx="1803410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300"/>
              </a:spcAft>
            </a:pPr>
            <a:r>
              <a:rPr kumimoji="1" lang="ja-JP" altLang="en-US" sz="1100" dirty="0" smtClean="0"/>
              <a:t>・専業主婦（夫）家庭</a:t>
            </a:r>
            <a:r>
              <a:rPr lang="ja-JP" altLang="en-US" sz="1100" dirty="0"/>
              <a:t>　</a:t>
            </a:r>
            <a:r>
              <a:rPr lang="ja-JP" altLang="en-US" sz="1100" dirty="0" smtClean="0"/>
              <a:t>など</a:t>
            </a:r>
            <a:endParaRPr kumimoji="1" lang="en-US" altLang="ja-JP" sz="1100" dirty="0" smtClean="0"/>
          </a:p>
        </p:txBody>
      </p:sp>
      <p:sp>
        <p:nvSpPr>
          <p:cNvPr id="17" name="角丸四角形 16"/>
          <p:cNvSpPr/>
          <p:nvPr/>
        </p:nvSpPr>
        <p:spPr>
          <a:xfrm>
            <a:off x="3751727" y="461480"/>
            <a:ext cx="3600000" cy="648000"/>
          </a:xfrm>
          <a:prstGeom prst="roundRect">
            <a:avLst/>
          </a:prstGeom>
          <a:noFill/>
          <a:ln w="5715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ja-JP" altLang="en-US" sz="1600" dirty="0" smtClean="0">
                <a:solidFill>
                  <a:schemeClr val="tx1"/>
                </a:solidFill>
              </a:rPr>
              <a:t>幼稚園、保育所</a:t>
            </a:r>
            <a:r>
              <a:rPr lang="ja-JP" altLang="en-US" sz="1600" dirty="0" smtClean="0">
                <a:solidFill>
                  <a:schemeClr val="tx1"/>
                </a:solidFill>
              </a:rPr>
              <a:t>、</a:t>
            </a:r>
            <a:r>
              <a:rPr kumimoji="1" lang="ja-JP" altLang="en-US" sz="1600" dirty="0" smtClean="0">
                <a:solidFill>
                  <a:schemeClr val="tx1"/>
                </a:solidFill>
              </a:rPr>
              <a:t>認定こども園、</a:t>
            </a:r>
            <a:endParaRPr kumimoji="1" lang="en-US" altLang="ja-JP" sz="1600" dirty="0" smtClean="0">
              <a:solidFill>
                <a:schemeClr val="tx1"/>
              </a:solidFill>
            </a:endParaRPr>
          </a:p>
          <a:p>
            <a:pPr algn="ctr"/>
            <a:r>
              <a:rPr kumimoji="1" lang="ja-JP" altLang="en-US" sz="1600" dirty="0" smtClean="0">
                <a:solidFill>
                  <a:schemeClr val="tx1"/>
                </a:solidFill>
              </a:rPr>
              <a:t>障害児通園施設</a:t>
            </a:r>
            <a:endParaRPr kumimoji="1" lang="ja-JP" altLang="en-US" sz="1600" dirty="0">
              <a:solidFill>
                <a:schemeClr val="tx1"/>
              </a:solidFill>
            </a:endParaRPr>
          </a:p>
        </p:txBody>
      </p:sp>
      <p:sp>
        <p:nvSpPr>
          <p:cNvPr id="20" name="円/楕円 19"/>
          <p:cNvSpPr/>
          <p:nvPr/>
        </p:nvSpPr>
        <p:spPr>
          <a:xfrm>
            <a:off x="7529511" y="459887"/>
            <a:ext cx="2088000" cy="648000"/>
          </a:xfrm>
          <a:prstGeom prst="ellipse">
            <a:avLst/>
          </a:prstGeom>
          <a:ln w="38100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ja-JP" altLang="en-US" sz="1600" dirty="0" smtClean="0"/>
              <a:t>無償</a:t>
            </a:r>
            <a:endParaRPr kumimoji="1" lang="en-US" altLang="ja-JP" sz="1200" dirty="0" smtClean="0"/>
          </a:p>
          <a:p>
            <a:pPr algn="ctr"/>
            <a:endParaRPr kumimoji="1" lang="ja-JP" altLang="en-US" sz="1200" dirty="0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7810758" y="759871"/>
            <a:ext cx="160332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900" dirty="0" smtClean="0"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（幼稚園は月２．５７万円まで）</a:t>
            </a:r>
            <a:endParaRPr kumimoji="1" lang="ja-JP" altLang="en-US" sz="900" dirty="0"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</p:txBody>
      </p:sp>
      <p:sp>
        <p:nvSpPr>
          <p:cNvPr id="22" name="右矢印 21"/>
          <p:cNvSpPr/>
          <p:nvPr/>
        </p:nvSpPr>
        <p:spPr>
          <a:xfrm>
            <a:off x="2446521" y="1311312"/>
            <a:ext cx="1171575" cy="619125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ja-JP" altLang="en-US" sz="1400" dirty="0" smtClean="0"/>
              <a:t>利用</a:t>
            </a:r>
            <a:endParaRPr kumimoji="1" lang="ja-JP" altLang="en-US" sz="1400" dirty="0"/>
          </a:p>
        </p:txBody>
      </p:sp>
      <p:sp>
        <p:nvSpPr>
          <p:cNvPr id="23" name="角丸四角形 22"/>
          <p:cNvSpPr/>
          <p:nvPr/>
        </p:nvSpPr>
        <p:spPr>
          <a:xfrm>
            <a:off x="3751723" y="1267462"/>
            <a:ext cx="3600000" cy="648000"/>
          </a:xfrm>
          <a:prstGeom prst="roundRect">
            <a:avLst/>
          </a:prstGeom>
          <a:noFill/>
          <a:ln w="5715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ja-JP" altLang="en-US" sz="1600" dirty="0" smtClean="0"/>
              <a:t>幼稚園の預かり保育</a:t>
            </a:r>
            <a:endParaRPr kumimoji="1" lang="en-US" altLang="ja-JP" sz="1600" baseline="30000" dirty="0" smtClean="0"/>
          </a:p>
        </p:txBody>
      </p:sp>
      <p:sp>
        <p:nvSpPr>
          <p:cNvPr id="24" name="右矢印 23"/>
          <p:cNvSpPr/>
          <p:nvPr/>
        </p:nvSpPr>
        <p:spPr>
          <a:xfrm>
            <a:off x="2446521" y="504096"/>
            <a:ext cx="1171575" cy="619125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ja-JP" altLang="en-US" sz="1400" dirty="0" smtClean="0"/>
              <a:t>利用</a:t>
            </a:r>
            <a:endParaRPr kumimoji="1" lang="ja-JP" altLang="en-US" sz="1400" dirty="0"/>
          </a:p>
        </p:txBody>
      </p:sp>
      <p:sp>
        <p:nvSpPr>
          <p:cNvPr id="26" name="円/楕円 25"/>
          <p:cNvSpPr/>
          <p:nvPr/>
        </p:nvSpPr>
        <p:spPr>
          <a:xfrm>
            <a:off x="7529511" y="1267462"/>
            <a:ext cx="2088000" cy="648000"/>
          </a:xfrm>
          <a:prstGeom prst="ellipse">
            <a:avLst/>
          </a:prstGeom>
          <a:ln w="38100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1200" dirty="0"/>
          </a:p>
        </p:txBody>
      </p:sp>
      <p:sp>
        <p:nvSpPr>
          <p:cNvPr id="29" name="右矢印 28"/>
          <p:cNvSpPr/>
          <p:nvPr/>
        </p:nvSpPr>
        <p:spPr>
          <a:xfrm>
            <a:off x="2446521" y="2171945"/>
            <a:ext cx="1226660" cy="758295"/>
          </a:xfrm>
          <a:prstGeom prst="rightArrow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ja-JP" altLang="en-US" sz="1200" dirty="0" smtClean="0">
                <a:solidFill>
                  <a:schemeClr val="tx1"/>
                </a:solidFill>
              </a:rPr>
              <a:t>利用</a:t>
            </a:r>
            <a:endParaRPr kumimoji="1" lang="en-US" altLang="ja-JP" sz="1200" dirty="0" smtClean="0">
              <a:solidFill>
                <a:schemeClr val="tx1"/>
              </a:solidFill>
            </a:endParaRPr>
          </a:p>
          <a:p>
            <a:pPr algn="ctr"/>
            <a:r>
              <a:rPr lang="ja-JP" altLang="en-US" sz="1200" dirty="0" smtClean="0">
                <a:solidFill>
                  <a:schemeClr val="tx1"/>
                </a:solidFill>
              </a:rPr>
              <a:t>（複数利用）</a:t>
            </a:r>
            <a:endParaRPr kumimoji="1" lang="ja-JP" altLang="en-US" sz="1200" dirty="0">
              <a:solidFill>
                <a:schemeClr val="tx1"/>
              </a:solidFill>
            </a:endParaRPr>
          </a:p>
        </p:txBody>
      </p:sp>
      <p:sp>
        <p:nvSpPr>
          <p:cNvPr id="37" name="右矢印 36"/>
          <p:cNvSpPr/>
          <p:nvPr/>
        </p:nvSpPr>
        <p:spPr>
          <a:xfrm>
            <a:off x="2459967" y="3121829"/>
            <a:ext cx="1171575" cy="396000"/>
          </a:xfrm>
          <a:prstGeom prst="rightArrow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ja-JP" altLang="en-US" sz="1200" dirty="0" smtClean="0"/>
              <a:t>複数利用</a:t>
            </a:r>
            <a:endParaRPr kumimoji="1" lang="ja-JP" altLang="en-US" sz="1200" dirty="0"/>
          </a:p>
        </p:txBody>
      </p:sp>
      <p:sp>
        <p:nvSpPr>
          <p:cNvPr id="38" name="角丸四角形 37"/>
          <p:cNvSpPr/>
          <p:nvPr/>
        </p:nvSpPr>
        <p:spPr>
          <a:xfrm>
            <a:off x="3751723" y="3114701"/>
            <a:ext cx="1584000" cy="396000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en-US" altLang="ja-JP" sz="1600" baseline="30000" dirty="0" smtClean="0"/>
          </a:p>
        </p:txBody>
      </p:sp>
      <p:sp>
        <p:nvSpPr>
          <p:cNvPr id="40" name="角丸四角形 39"/>
          <p:cNvSpPr/>
          <p:nvPr/>
        </p:nvSpPr>
        <p:spPr>
          <a:xfrm>
            <a:off x="5768519" y="3114701"/>
            <a:ext cx="1584000" cy="396000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en-US" altLang="ja-JP" sz="1600" baseline="30000" dirty="0" smtClean="0"/>
          </a:p>
        </p:txBody>
      </p:sp>
      <p:sp>
        <p:nvSpPr>
          <p:cNvPr id="41" name="加算記号 40"/>
          <p:cNvSpPr/>
          <p:nvPr/>
        </p:nvSpPr>
        <p:spPr>
          <a:xfrm>
            <a:off x="5427261" y="3197497"/>
            <a:ext cx="263173" cy="23083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2" name="正方形/長方形 41"/>
          <p:cNvSpPr/>
          <p:nvPr/>
        </p:nvSpPr>
        <p:spPr>
          <a:xfrm>
            <a:off x="3751723" y="3109216"/>
            <a:ext cx="158124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ja-JP" altLang="en-US" sz="1100" dirty="0"/>
              <a:t>幼稚園</a:t>
            </a:r>
            <a:r>
              <a:rPr lang="ja-JP" altLang="en-US" sz="1100" dirty="0" smtClean="0"/>
              <a:t>、保育所、</a:t>
            </a:r>
            <a:endParaRPr lang="en-US" altLang="ja-JP" sz="1100" dirty="0" smtClean="0"/>
          </a:p>
          <a:p>
            <a:pPr algn="ctr"/>
            <a:r>
              <a:rPr lang="ja-JP" altLang="en-US" sz="1100" dirty="0" smtClean="0"/>
              <a:t>認定</a:t>
            </a:r>
            <a:r>
              <a:rPr lang="ja-JP" altLang="en-US" sz="1100" dirty="0"/>
              <a:t>こども園</a:t>
            </a:r>
          </a:p>
        </p:txBody>
      </p:sp>
      <p:sp>
        <p:nvSpPr>
          <p:cNvPr id="46" name="正方形/長方形 45"/>
          <p:cNvSpPr/>
          <p:nvPr/>
        </p:nvSpPr>
        <p:spPr>
          <a:xfrm>
            <a:off x="5765759" y="3168803"/>
            <a:ext cx="1584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12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障害児通園</a:t>
            </a:r>
            <a:r>
              <a:rPr lang="zh-TW" altLang="en-US" sz="1200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施設</a:t>
            </a:r>
          </a:p>
        </p:txBody>
      </p:sp>
      <p:sp>
        <p:nvSpPr>
          <p:cNvPr id="49" name="角丸四角形 48"/>
          <p:cNvSpPr/>
          <p:nvPr/>
        </p:nvSpPr>
        <p:spPr>
          <a:xfrm>
            <a:off x="3751723" y="2095173"/>
            <a:ext cx="3600796" cy="798701"/>
          </a:xfrm>
          <a:prstGeom prst="roundRect">
            <a:avLst/>
          </a:prstGeom>
          <a:noFill/>
          <a:ln w="571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1200" dirty="0" smtClean="0">
                <a:solidFill>
                  <a:schemeClr val="tx1"/>
                </a:solidFill>
              </a:rPr>
              <a:t>認可外保育施設、ベビーシッターなど</a:t>
            </a:r>
            <a:endParaRPr kumimoji="1" lang="en-US" altLang="ja-JP" sz="1200" dirty="0" smtClean="0">
              <a:solidFill>
                <a:schemeClr val="tx1"/>
              </a:solidFill>
            </a:endParaRPr>
          </a:p>
          <a:p>
            <a:pPr algn="ctr"/>
            <a:r>
              <a:rPr lang="ja-JP" altLang="en-US" sz="900" dirty="0" smtClean="0">
                <a:solidFill>
                  <a:schemeClr val="tx1"/>
                </a:solidFill>
              </a:rPr>
              <a:t>（一般的にいう認可外保育施設、自治体の認証保育施設など）</a:t>
            </a:r>
            <a:endParaRPr kumimoji="1" lang="ja-JP" altLang="en-US" sz="900" dirty="0">
              <a:solidFill>
                <a:schemeClr val="tx1"/>
              </a:solidFill>
            </a:endParaRPr>
          </a:p>
        </p:txBody>
      </p:sp>
      <p:sp>
        <p:nvSpPr>
          <p:cNvPr id="54" name="円/楕円 53"/>
          <p:cNvSpPr/>
          <p:nvPr/>
        </p:nvSpPr>
        <p:spPr>
          <a:xfrm>
            <a:off x="7529511" y="3118111"/>
            <a:ext cx="2088000" cy="39600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1200" dirty="0"/>
          </a:p>
        </p:txBody>
      </p:sp>
      <p:sp>
        <p:nvSpPr>
          <p:cNvPr id="55" name="テキスト ボックス 54"/>
          <p:cNvSpPr txBox="1"/>
          <p:nvPr/>
        </p:nvSpPr>
        <p:spPr>
          <a:xfrm>
            <a:off x="7893780" y="3120625"/>
            <a:ext cx="13477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1050" dirty="0" smtClean="0">
                <a:latin typeface="+mn-ea"/>
              </a:rPr>
              <a:t>ともに無償</a:t>
            </a:r>
            <a:endParaRPr kumimoji="1" lang="ja-JP" altLang="en-US" sz="1050" dirty="0">
              <a:latin typeface="+mn-ea"/>
            </a:endParaRPr>
          </a:p>
        </p:txBody>
      </p:sp>
      <p:sp>
        <p:nvSpPr>
          <p:cNvPr id="56" name="テキスト ボックス 55"/>
          <p:cNvSpPr txBox="1"/>
          <p:nvPr/>
        </p:nvSpPr>
        <p:spPr>
          <a:xfrm>
            <a:off x="7848093" y="3278423"/>
            <a:ext cx="144142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800" dirty="0" smtClean="0"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（幼稚園は月２．５７万円まで）</a:t>
            </a:r>
            <a:endParaRPr kumimoji="1" lang="ja-JP" altLang="en-US" sz="800" dirty="0"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</p:txBody>
      </p:sp>
      <p:sp>
        <p:nvSpPr>
          <p:cNvPr id="57" name="右矢印 56"/>
          <p:cNvSpPr/>
          <p:nvPr/>
        </p:nvSpPr>
        <p:spPr>
          <a:xfrm>
            <a:off x="2446520" y="3825474"/>
            <a:ext cx="1171575" cy="619125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ja-JP" altLang="en-US" sz="1400" dirty="0" smtClean="0"/>
              <a:t>利用</a:t>
            </a:r>
            <a:endParaRPr kumimoji="1" lang="ja-JP" altLang="en-US" sz="1400" dirty="0"/>
          </a:p>
        </p:txBody>
      </p:sp>
      <p:sp>
        <p:nvSpPr>
          <p:cNvPr id="58" name="角丸四角形 57"/>
          <p:cNvSpPr/>
          <p:nvPr/>
        </p:nvSpPr>
        <p:spPr>
          <a:xfrm>
            <a:off x="3752519" y="3824066"/>
            <a:ext cx="3600000" cy="648000"/>
          </a:xfrm>
          <a:prstGeom prst="roundRect">
            <a:avLst/>
          </a:prstGeom>
          <a:noFill/>
          <a:ln w="5715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ja-JP" altLang="en-US" sz="1600" dirty="0" smtClean="0">
                <a:solidFill>
                  <a:schemeClr val="tx1"/>
                </a:solidFill>
              </a:rPr>
              <a:t>幼稚園</a:t>
            </a:r>
            <a:r>
              <a:rPr lang="ja-JP" altLang="en-US" sz="1600" dirty="0">
                <a:solidFill>
                  <a:schemeClr val="tx1"/>
                </a:solidFill>
              </a:rPr>
              <a:t>、</a:t>
            </a:r>
            <a:r>
              <a:rPr kumimoji="1" lang="ja-JP" altLang="en-US" sz="1600" dirty="0" smtClean="0">
                <a:solidFill>
                  <a:schemeClr val="tx1"/>
                </a:solidFill>
              </a:rPr>
              <a:t>認定こども園、</a:t>
            </a:r>
            <a:endParaRPr kumimoji="1" lang="en-US" altLang="ja-JP" sz="1600" dirty="0" smtClean="0">
              <a:solidFill>
                <a:schemeClr val="tx1"/>
              </a:solidFill>
            </a:endParaRPr>
          </a:p>
          <a:p>
            <a:pPr algn="ctr"/>
            <a:r>
              <a:rPr kumimoji="1" lang="ja-JP" altLang="en-US" sz="1600" dirty="0" smtClean="0">
                <a:solidFill>
                  <a:schemeClr val="tx1"/>
                </a:solidFill>
              </a:rPr>
              <a:t>障害児通園施設</a:t>
            </a:r>
            <a:endParaRPr kumimoji="1" lang="ja-JP" altLang="en-US" sz="1600" dirty="0">
              <a:solidFill>
                <a:schemeClr val="tx1"/>
              </a:solidFill>
            </a:endParaRPr>
          </a:p>
        </p:txBody>
      </p:sp>
      <p:sp>
        <p:nvSpPr>
          <p:cNvPr id="60" name="右矢印 59"/>
          <p:cNvSpPr/>
          <p:nvPr/>
        </p:nvSpPr>
        <p:spPr>
          <a:xfrm>
            <a:off x="2446520" y="4630891"/>
            <a:ext cx="1171575" cy="396000"/>
          </a:xfrm>
          <a:prstGeom prst="rightArrow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ja-JP" altLang="en-US" sz="1200" dirty="0" smtClean="0"/>
              <a:t>複数利用</a:t>
            </a:r>
            <a:endParaRPr kumimoji="1" lang="ja-JP" altLang="en-US" sz="1200" dirty="0"/>
          </a:p>
        </p:txBody>
      </p:sp>
      <p:sp>
        <p:nvSpPr>
          <p:cNvPr id="61" name="角丸四角形 60"/>
          <p:cNvSpPr/>
          <p:nvPr/>
        </p:nvSpPr>
        <p:spPr>
          <a:xfrm>
            <a:off x="3748963" y="4616800"/>
            <a:ext cx="1584000" cy="396000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en-US" altLang="ja-JP" sz="1600" baseline="30000" dirty="0" smtClean="0"/>
          </a:p>
        </p:txBody>
      </p:sp>
      <p:sp>
        <p:nvSpPr>
          <p:cNvPr id="62" name="角丸四角形 61"/>
          <p:cNvSpPr/>
          <p:nvPr/>
        </p:nvSpPr>
        <p:spPr>
          <a:xfrm>
            <a:off x="5765759" y="4616800"/>
            <a:ext cx="1584000" cy="396000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en-US" altLang="ja-JP" sz="1600" baseline="30000" dirty="0" smtClean="0"/>
          </a:p>
        </p:txBody>
      </p:sp>
      <p:sp>
        <p:nvSpPr>
          <p:cNvPr id="63" name="加算記号 62"/>
          <p:cNvSpPr/>
          <p:nvPr/>
        </p:nvSpPr>
        <p:spPr>
          <a:xfrm>
            <a:off x="5437948" y="4699596"/>
            <a:ext cx="263173" cy="23083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4" name="正方形/長方形 63"/>
          <p:cNvSpPr/>
          <p:nvPr/>
        </p:nvSpPr>
        <p:spPr>
          <a:xfrm>
            <a:off x="3748963" y="4691997"/>
            <a:ext cx="1584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ja-JP" altLang="en-US" sz="1100" dirty="0"/>
              <a:t>幼稚園</a:t>
            </a:r>
            <a:r>
              <a:rPr lang="ja-JP" altLang="en-US" sz="1100" dirty="0" smtClean="0"/>
              <a:t>、認定</a:t>
            </a:r>
            <a:r>
              <a:rPr lang="ja-JP" altLang="en-US" sz="1100" dirty="0"/>
              <a:t>こども園</a:t>
            </a:r>
          </a:p>
        </p:txBody>
      </p:sp>
      <p:sp>
        <p:nvSpPr>
          <p:cNvPr id="65" name="正方形/長方形 64"/>
          <p:cNvSpPr/>
          <p:nvPr/>
        </p:nvSpPr>
        <p:spPr>
          <a:xfrm>
            <a:off x="5765759" y="4680427"/>
            <a:ext cx="158399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1200" dirty="0" smtClean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障害児通園</a:t>
            </a:r>
            <a:r>
              <a:rPr lang="zh-TW" altLang="en-US" sz="1200" dirty="0">
                <a:latin typeface="ＭＳ Ｐゴシック" panose="020B0600070205080204" pitchFamily="50" charset="-128"/>
                <a:ea typeface="ＭＳ Ｐゴシック" panose="020B0600070205080204" pitchFamily="50" charset="-128"/>
              </a:rPr>
              <a:t>施設</a:t>
            </a:r>
          </a:p>
        </p:txBody>
      </p:sp>
      <p:sp>
        <p:nvSpPr>
          <p:cNvPr id="66" name="円/楕円 65"/>
          <p:cNvSpPr/>
          <p:nvPr/>
        </p:nvSpPr>
        <p:spPr>
          <a:xfrm>
            <a:off x="7526751" y="4620210"/>
            <a:ext cx="2088000" cy="39600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1200" dirty="0"/>
          </a:p>
        </p:txBody>
      </p:sp>
      <p:sp>
        <p:nvSpPr>
          <p:cNvPr id="67" name="テキスト ボックス 66"/>
          <p:cNvSpPr txBox="1"/>
          <p:nvPr/>
        </p:nvSpPr>
        <p:spPr>
          <a:xfrm>
            <a:off x="7891020" y="4622724"/>
            <a:ext cx="13477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1050" dirty="0" smtClean="0">
                <a:latin typeface="+mn-ea"/>
              </a:rPr>
              <a:t>ともに無償</a:t>
            </a:r>
            <a:endParaRPr kumimoji="1" lang="ja-JP" altLang="en-US" sz="1050" dirty="0">
              <a:latin typeface="+mn-ea"/>
            </a:endParaRPr>
          </a:p>
        </p:txBody>
      </p:sp>
      <p:sp>
        <p:nvSpPr>
          <p:cNvPr id="68" name="テキスト ボックス 67"/>
          <p:cNvSpPr txBox="1"/>
          <p:nvPr/>
        </p:nvSpPr>
        <p:spPr>
          <a:xfrm>
            <a:off x="7845333" y="4780522"/>
            <a:ext cx="144142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800" dirty="0" smtClean="0"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（幼稚園は月２．５７万円まで）</a:t>
            </a:r>
            <a:endParaRPr kumimoji="1" lang="ja-JP" altLang="en-US" sz="800" dirty="0"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</p:txBody>
      </p:sp>
      <p:sp>
        <p:nvSpPr>
          <p:cNvPr id="69" name="円/楕円 68"/>
          <p:cNvSpPr/>
          <p:nvPr/>
        </p:nvSpPr>
        <p:spPr>
          <a:xfrm>
            <a:off x="7530652" y="3824066"/>
            <a:ext cx="2088000" cy="648000"/>
          </a:xfrm>
          <a:prstGeom prst="ellipse">
            <a:avLst/>
          </a:prstGeom>
          <a:ln w="38100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ja-JP" altLang="en-US" sz="1600" dirty="0" smtClean="0"/>
              <a:t>無償</a:t>
            </a:r>
            <a:endParaRPr kumimoji="1" lang="en-US" altLang="ja-JP" sz="1200" dirty="0" smtClean="0"/>
          </a:p>
          <a:p>
            <a:pPr algn="ctr"/>
            <a:endParaRPr kumimoji="1" lang="ja-JP" altLang="en-US" sz="1200" dirty="0"/>
          </a:p>
        </p:txBody>
      </p:sp>
      <p:sp>
        <p:nvSpPr>
          <p:cNvPr id="70" name="テキスト ボックス 69"/>
          <p:cNvSpPr txBox="1"/>
          <p:nvPr/>
        </p:nvSpPr>
        <p:spPr>
          <a:xfrm>
            <a:off x="7811899" y="4124050"/>
            <a:ext cx="160332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900" dirty="0" smtClean="0"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（幼稚園は月２．５７万円まで）</a:t>
            </a:r>
            <a:endParaRPr kumimoji="1" lang="ja-JP" altLang="en-US" sz="900" dirty="0"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</p:txBody>
      </p:sp>
      <p:sp>
        <p:nvSpPr>
          <p:cNvPr id="71" name="テキスト ボックス 70"/>
          <p:cNvSpPr txBox="1"/>
          <p:nvPr/>
        </p:nvSpPr>
        <p:spPr>
          <a:xfrm>
            <a:off x="2353802" y="5159395"/>
            <a:ext cx="72609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4625" indent="-174625"/>
            <a:r>
              <a:rPr lang="ja-JP" altLang="en-US" sz="1400" dirty="0" smtClean="0"/>
              <a:t>（注１）</a:t>
            </a:r>
            <a:r>
              <a:rPr kumimoji="1" lang="ja-JP" altLang="en-US" sz="1400" dirty="0" smtClean="0"/>
              <a:t>幼稚園の預かり保育や認可外保育施設を利用している場合、無償化の対象となるためには、保育の</a:t>
            </a:r>
            <a:r>
              <a:rPr lang="ja-JP" altLang="en-US" sz="1400" dirty="0" smtClean="0"/>
              <a:t>必要性</a:t>
            </a:r>
            <a:r>
              <a:rPr lang="ja-JP" altLang="en-US" sz="1400" dirty="0"/>
              <a:t>の</a:t>
            </a:r>
            <a:r>
              <a:rPr lang="ja-JP" altLang="en-US" sz="1400" dirty="0" smtClean="0"/>
              <a:t>認定事由</a:t>
            </a:r>
            <a:r>
              <a:rPr lang="ja-JP" altLang="en-US" sz="1400" dirty="0"/>
              <a:t>に</a:t>
            </a:r>
            <a:r>
              <a:rPr lang="ja-JP" altLang="en-US" sz="1400" dirty="0" smtClean="0"/>
              <a:t>該当することが必要となる。</a:t>
            </a:r>
            <a:endParaRPr lang="ja-JP" altLang="en-US" sz="1400" dirty="0"/>
          </a:p>
        </p:txBody>
      </p:sp>
      <p:sp>
        <p:nvSpPr>
          <p:cNvPr id="72" name="正方形/長方形 71"/>
          <p:cNvSpPr/>
          <p:nvPr/>
        </p:nvSpPr>
        <p:spPr>
          <a:xfrm>
            <a:off x="467170" y="5885103"/>
            <a:ext cx="9094829" cy="2721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600"/>
              </a:lnSpc>
            </a:pPr>
            <a:r>
              <a:rPr lang="ja-JP" altLang="en-US" sz="1200" b="1" dirty="0">
                <a:latin typeface="+mj-ea"/>
              </a:rPr>
              <a:t>住民税非課税世帯については、０歳～２歳児についても上記と同様の考え方により無償化の</a:t>
            </a:r>
            <a:r>
              <a:rPr lang="ja-JP" altLang="en-US" sz="1200" b="1" dirty="0" smtClean="0">
                <a:latin typeface="+mj-ea"/>
              </a:rPr>
              <a:t>対象となる。</a:t>
            </a:r>
            <a:r>
              <a:rPr lang="ja-JP" altLang="en-US" sz="1200" b="1" dirty="0">
                <a:latin typeface="+mj-ea"/>
              </a:rPr>
              <a:t>この場合、</a:t>
            </a:r>
            <a:r>
              <a:rPr lang="ja-JP" altLang="en-US" sz="1200" b="1" dirty="0" smtClean="0">
                <a:latin typeface="+mj-ea"/>
              </a:rPr>
              <a:t>月４．２万円まで無償。</a:t>
            </a:r>
            <a:endParaRPr lang="en-US" altLang="ja-JP" sz="1200" b="1" dirty="0">
              <a:latin typeface="+mj-ea"/>
            </a:endParaRPr>
          </a:p>
        </p:txBody>
      </p:sp>
      <p:sp>
        <p:nvSpPr>
          <p:cNvPr id="73" name="角丸四角形 72"/>
          <p:cNvSpPr/>
          <p:nvPr/>
        </p:nvSpPr>
        <p:spPr>
          <a:xfrm>
            <a:off x="312934" y="5826617"/>
            <a:ext cx="9301817" cy="386816"/>
          </a:xfrm>
          <a:prstGeom prst="roundRect">
            <a:avLst/>
          </a:prstGeom>
          <a:noFill/>
          <a:ln w="381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1400" dirty="0"/>
          </a:p>
        </p:txBody>
      </p:sp>
      <p:sp>
        <p:nvSpPr>
          <p:cNvPr id="74" name="テキスト ボックス 73"/>
          <p:cNvSpPr txBox="1"/>
          <p:nvPr/>
        </p:nvSpPr>
        <p:spPr>
          <a:xfrm>
            <a:off x="228263" y="6240985"/>
            <a:ext cx="9547749" cy="502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" indent="-85725">
              <a:lnSpc>
                <a:spcPts val="1600"/>
              </a:lnSpc>
            </a:pPr>
            <a:r>
              <a:rPr lang="ja-JP" altLang="en-US" sz="1050" dirty="0" smtClean="0">
                <a:latin typeface="+mj-ea"/>
                <a:ea typeface="+mj-ea"/>
              </a:rPr>
              <a:t>（注２）</a:t>
            </a:r>
            <a:r>
              <a:rPr kumimoji="1" lang="ja-JP" altLang="en-US" sz="1050" dirty="0" smtClean="0">
                <a:latin typeface="+mj-ea"/>
                <a:ea typeface="+mj-ea"/>
              </a:rPr>
              <a:t>　上記のうち認可外保育施設及びベビーシッターについては、認可外保育施設の届出をし、指導監督の基準を満たすものに限る（ただし、５年間の経過措置として、指導監督の基準を満たしていない場合でも</a:t>
            </a:r>
            <a:r>
              <a:rPr lang="ja-JP" altLang="en-US" sz="1050" dirty="0">
                <a:latin typeface="+mj-ea"/>
                <a:ea typeface="+mj-ea"/>
              </a:rPr>
              <a:t>無償化</a:t>
            </a:r>
            <a:r>
              <a:rPr lang="ja-JP" altLang="en-US" sz="1050" dirty="0" smtClean="0">
                <a:latin typeface="+mj-ea"/>
                <a:ea typeface="+mj-ea"/>
              </a:rPr>
              <a:t>の対象とする猶予期間</a:t>
            </a:r>
            <a:r>
              <a:rPr kumimoji="1" lang="ja-JP" altLang="en-US" sz="1050" dirty="0" smtClean="0">
                <a:latin typeface="+mj-ea"/>
                <a:ea typeface="+mj-ea"/>
              </a:rPr>
              <a:t>を設ける）。</a:t>
            </a:r>
            <a:endParaRPr kumimoji="1" lang="en-US" altLang="ja-JP" sz="1050" dirty="0" smtClean="0">
              <a:latin typeface="+mj-ea"/>
              <a:ea typeface="+mj-ea"/>
            </a:endParaRPr>
          </a:p>
        </p:txBody>
      </p:sp>
      <p:grpSp>
        <p:nvGrpSpPr>
          <p:cNvPr id="59" name="グループ化 58"/>
          <p:cNvGrpSpPr/>
          <p:nvPr/>
        </p:nvGrpSpPr>
        <p:grpSpPr>
          <a:xfrm>
            <a:off x="1162190" y="3814239"/>
            <a:ext cx="288000" cy="588083"/>
            <a:chOff x="1541104" y="1730271"/>
            <a:chExt cx="183353" cy="374400"/>
          </a:xfrm>
        </p:grpSpPr>
        <p:sp>
          <p:nvSpPr>
            <p:cNvPr id="75" name="円/楕円 74"/>
            <p:cNvSpPr/>
            <p:nvPr/>
          </p:nvSpPr>
          <p:spPr>
            <a:xfrm>
              <a:off x="1541104" y="1730271"/>
              <a:ext cx="183353" cy="183354"/>
            </a:xfrm>
            <a:prstGeom prst="ellipse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76" name="二等辺三角形 75"/>
            <p:cNvSpPr/>
            <p:nvPr/>
          </p:nvSpPr>
          <p:spPr>
            <a:xfrm>
              <a:off x="1541104" y="1921317"/>
              <a:ext cx="183353" cy="183354"/>
            </a:xfrm>
            <a:prstGeom prst="triangl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grpSp>
        <p:nvGrpSpPr>
          <p:cNvPr id="80" name="グループ化 79"/>
          <p:cNvGrpSpPr/>
          <p:nvPr/>
        </p:nvGrpSpPr>
        <p:grpSpPr>
          <a:xfrm>
            <a:off x="1162190" y="703703"/>
            <a:ext cx="288000" cy="588083"/>
            <a:chOff x="1541104" y="1730271"/>
            <a:chExt cx="183353" cy="374400"/>
          </a:xfrm>
        </p:grpSpPr>
        <p:sp>
          <p:nvSpPr>
            <p:cNvPr id="81" name="円/楕円 80"/>
            <p:cNvSpPr/>
            <p:nvPr/>
          </p:nvSpPr>
          <p:spPr>
            <a:xfrm>
              <a:off x="1541104" y="1730271"/>
              <a:ext cx="183353" cy="183354"/>
            </a:xfrm>
            <a:prstGeom prst="ellipse">
              <a:avLst/>
            </a:prstGeom>
            <a:ln>
              <a:solidFill>
                <a:schemeClr val="accent5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82" name="二等辺三角形 81"/>
            <p:cNvSpPr/>
            <p:nvPr/>
          </p:nvSpPr>
          <p:spPr>
            <a:xfrm>
              <a:off x="1541104" y="1921317"/>
              <a:ext cx="183353" cy="183354"/>
            </a:xfrm>
            <a:prstGeom prst="triangle">
              <a:avLst/>
            </a:prstGeom>
            <a:ln/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</p:grpSp>
      <p:sp>
        <p:nvSpPr>
          <p:cNvPr id="4" name="テキスト ボックス 3"/>
          <p:cNvSpPr txBox="1"/>
          <p:nvPr/>
        </p:nvSpPr>
        <p:spPr>
          <a:xfrm>
            <a:off x="6934547" y="865812"/>
            <a:ext cx="4677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000" dirty="0" smtClean="0"/>
              <a:t>（</a:t>
            </a:r>
            <a:r>
              <a:rPr kumimoji="1" lang="en-US" altLang="ja-JP" sz="1000" dirty="0" smtClean="0"/>
              <a:t>※</a:t>
            </a:r>
            <a:r>
              <a:rPr kumimoji="1" lang="ja-JP" altLang="en-US" sz="1000" dirty="0" smtClean="0"/>
              <a:t>）</a:t>
            </a:r>
            <a:endParaRPr kumimoji="1" lang="ja-JP" altLang="en-US" sz="1000" dirty="0"/>
          </a:p>
        </p:txBody>
      </p:sp>
      <p:sp>
        <p:nvSpPr>
          <p:cNvPr id="78" name="テキスト ボックス 77"/>
          <p:cNvSpPr txBox="1"/>
          <p:nvPr/>
        </p:nvSpPr>
        <p:spPr>
          <a:xfrm>
            <a:off x="5533092" y="6530241"/>
            <a:ext cx="433704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900" dirty="0" smtClean="0"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（</a:t>
            </a:r>
            <a:r>
              <a:rPr kumimoji="1" lang="en-US" altLang="ja-JP" sz="900" dirty="0" smtClean="0"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※</a:t>
            </a:r>
            <a:r>
              <a:rPr kumimoji="1" lang="ja-JP" altLang="en-US" sz="900" dirty="0" smtClean="0"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）　地域型</a:t>
            </a:r>
            <a:r>
              <a:rPr lang="ja-JP" altLang="en-US" sz="900" dirty="0" smtClean="0"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保育も対象。また、企業</a:t>
            </a:r>
            <a:r>
              <a:rPr lang="ja-JP" altLang="en-US" sz="900" dirty="0"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主導型</a:t>
            </a:r>
            <a:r>
              <a:rPr lang="ja-JP" altLang="en-US" sz="900"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保育</a:t>
            </a:r>
            <a:r>
              <a:rPr lang="ja-JP" altLang="en-US" sz="900" smtClean="0"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事業（</a:t>
            </a:r>
            <a:r>
              <a:rPr lang="ja-JP" altLang="en-US" sz="900" dirty="0"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標準的な利用料</a:t>
            </a:r>
            <a:r>
              <a:rPr lang="ja-JP" altLang="en-US" sz="900" dirty="0" smtClean="0">
                <a:latin typeface="HGPｺﾞｼｯｸM" panose="020B0600000000000000" pitchFamily="50" charset="-128"/>
                <a:ea typeface="HGPｺﾞｼｯｸM" panose="020B0600000000000000" pitchFamily="50" charset="-128"/>
              </a:rPr>
              <a:t>）も対象。</a:t>
            </a:r>
            <a:endParaRPr kumimoji="1" lang="ja-JP" altLang="en-US" sz="900" dirty="0">
              <a:latin typeface="HGPｺﾞｼｯｸM" panose="020B0600000000000000" pitchFamily="50" charset="-128"/>
              <a:ea typeface="HGPｺﾞｼｯｸM" panose="020B0600000000000000" pitchFamily="50" charset="-128"/>
            </a:endParaRPr>
          </a:p>
        </p:txBody>
      </p:sp>
      <p:sp>
        <p:nvSpPr>
          <p:cNvPr id="77" name="円/楕円 76"/>
          <p:cNvSpPr/>
          <p:nvPr/>
        </p:nvSpPr>
        <p:spPr>
          <a:xfrm>
            <a:off x="7568420" y="2216049"/>
            <a:ext cx="2088000" cy="648000"/>
          </a:xfrm>
          <a:prstGeom prst="ellipse">
            <a:avLst/>
          </a:prstGeom>
          <a:ln w="38100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 sz="1200" dirty="0"/>
          </a:p>
        </p:txBody>
      </p:sp>
      <p:sp>
        <p:nvSpPr>
          <p:cNvPr id="51" name="テキスト ボックス 50"/>
          <p:cNvSpPr txBox="1"/>
          <p:nvPr/>
        </p:nvSpPr>
        <p:spPr>
          <a:xfrm>
            <a:off x="7918778" y="2397620"/>
            <a:ext cx="14953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200" dirty="0" smtClean="0">
                <a:latin typeface="+mn-ea"/>
              </a:rPr>
              <a:t>月</a:t>
            </a:r>
            <a:r>
              <a:rPr kumimoji="1" lang="en-US" altLang="ja-JP" sz="1200" dirty="0" smtClean="0">
                <a:latin typeface="+mn-ea"/>
              </a:rPr>
              <a:t>3.7</a:t>
            </a:r>
            <a:r>
              <a:rPr kumimoji="1" lang="ja-JP" altLang="en-US" sz="1200" dirty="0" smtClean="0">
                <a:latin typeface="+mn-ea"/>
              </a:rPr>
              <a:t>万円まで無償</a:t>
            </a:r>
            <a:endParaRPr kumimoji="1" lang="ja-JP" altLang="en-US" sz="1200" dirty="0">
              <a:latin typeface="+mn-ea"/>
            </a:endParaRPr>
          </a:p>
        </p:txBody>
      </p:sp>
      <p:sp>
        <p:nvSpPr>
          <p:cNvPr id="83" name="テキスト ボックス 82"/>
          <p:cNvSpPr txBox="1"/>
          <p:nvPr/>
        </p:nvSpPr>
        <p:spPr>
          <a:xfrm>
            <a:off x="7512858" y="1284418"/>
            <a:ext cx="2143561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ja-JP" altLang="en-US" sz="1050" dirty="0" smtClean="0">
                <a:latin typeface="+mn-ea"/>
              </a:rPr>
              <a:t>幼稚園保育料の無償化</a:t>
            </a:r>
            <a:endParaRPr lang="en-US" altLang="ja-JP" sz="1050" dirty="0" smtClean="0">
              <a:latin typeface="+mn-ea"/>
            </a:endParaRPr>
          </a:p>
          <a:p>
            <a:pPr algn="ctr"/>
            <a:r>
              <a:rPr lang="ja-JP" altLang="en-US" sz="900" dirty="0" smtClean="0">
                <a:latin typeface="+mn-ea"/>
              </a:rPr>
              <a:t>（月</a:t>
            </a:r>
            <a:r>
              <a:rPr lang="en-US" altLang="ja-JP" sz="900" dirty="0" smtClean="0">
                <a:latin typeface="+mn-ea"/>
              </a:rPr>
              <a:t>2.57</a:t>
            </a:r>
            <a:r>
              <a:rPr lang="ja-JP" altLang="en-US" sz="900" dirty="0" smtClean="0">
                <a:latin typeface="+mn-ea"/>
              </a:rPr>
              <a:t>万円まで）</a:t>
            </a:r>
            <a:r>
              <a:rPr lang="ja-JP" altLang="en-US" sz="1050" dirty="0" smtClean="0">
                <a:latin typeface="+mn-ea"/>
              </a:rPr>
              <a:t>に加え、月</a:t>
            </a:r>
            <a:r>
              <a:rPr lang="en-US" altLang="ja-JP" sz="1050" dirty="0" smtClean="0">
                <a:latin typeface="+mn-ea"/>
              </a:rPr>
              <a:t>1.13</a:t>
            </a:r>
            <a:r>
              <a:rPr lang="ja-JP" altLang="en-US" sz="1050" dirty="0" smtClean="0">
                <a:latin typeface="+mn-ea"/>
              </a:rPr>
              <a:t>万円</a:t>
            </a:r>
            <a:r>
              <a:rPr lang="ja-JP" altLang="en-US" sz="900" dirty="0" smtClean="0">
                <a:latin typeface="+mn-ea"/>
              </a:rPr>
              <a:t>（月</a:t>
            </a:r>
            <a:r>
              <a:rPr lang="en-US" altLang="ja-JP" sz="900" dirty="0" smtClean="0">
                <a:latin typeface="+mn-ea"/>
              </a:rPr>
              <a:t>3.7</a:t>
            </a:r>
            <a:r>
              <a:rPr lang="ja-JP" altLang="en-US" sz="900" dirty="0" smtClean="0">
                <a:latin typeface="+mn-ea"/>
              </a:rPr>
              <a:t>万円との差額）</a:t>
            </a:r>
            <a:r>
              <a:rPr lang="ja-JP" altLang="en-US" sz="1050" dirty="0" smtClean="0">
                <a:latin typeface="+mn-ea"/>
              </a:rPr>
              <a:t>まで無償</a:t>
            </a:r>
            <a:endParaRPr lang="ja-JP" altLang="en-US" sz="105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69442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326</Words>
  <Application>Microsoft Office PowerPoint</Application>
  <PresentationFormat>A4 210 x 297 mm</PresentationFormat>
  <Paragraphs>95</Paragraphs>
  <Slides>3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7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3</vt:i4>
      </vt:variant>
    </vt:vector>
  </HeadingPairs>
  <TitlesOfParts>
    <vt:vector size="11" baseType="lpstr">
      <vt:lpstr>ＤＦ特太ゴシック体</vt:lpstr>
      <vt:lpstr>HGPｺﾞｼｯｸM</vt:lpstr>
      <vt:lpstr>ＭＳ Ｐゴシック</vt:lpstr>
      <vt:lpstr>メイリオ</vt:lpstr>
      <vt:lpstr>Arial</vt:lpstr>
      <vt:lpstr>Calibri</vt:lpstr>
      <vt:lpstr>Calibri Light</vt:lpstr>
      <vt:lpstr>Office テーマ</vt:lpstr>
      <vt:lpstr>PowerPoint プレゼンテーション</vt:lpstr>
      <vt:lpstr>PowerPoint プレゼンテーション</vt:lpstr>
      <vt:lpstr>PowerPoint プレゼンテーション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2018-09-26T06:08:34Z</dcterms:created>
  <dcterms:modified xsi:type="dcterms:W3CDTF">2018-09-26T06:08:39Z</dcterms:modified>
</cp:coreProperties>
</file>