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handoutMasterIdLst>
    <p:handoutMasterId r:id="rId7"/>
  </p:handoutMasterIdLst>
  <p:sldIdLst>
    <p:sldId id="259" r:id="rId2"/>
    <p:sldId id="260" r:id="rId3"/>
    <p:sldId id="261" r:id="rId4"/>
    <p:sldId id="262" r:id="rId5"/>
  </p:sldIdLst>
  <p:sldSz cx="7200900" cy="10009188"/>
  <p:notesSz cx="6807200" cy="9939338"/>
  <p:defaultTextStyle>
    <a:defPPr>
      <a:defRPr lang="ja-JP"/>
    </a:defPPr>
    <a:lvl1pPr marL="0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1pPr>
    <a:lvl2pPr marL="475625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2pPr>
    <a:lvl3pPr marL="951250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3pPr>
    <a:lvl4pPr marL="1426875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4pPr>
    <a:lvl5pPr marL="1902501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5pPr>
    <a:lvl6pPr marL="2378126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6pPr>
    <a:lvl7pPr marL="2853751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7pPr>
    <a:lvl8pPr marL="3329376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8pPr>
    <a:lvl9pPr marL="3805001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53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厚生労働省ネットワークシステム" initials="m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ACC6"/>
    <a:srgbClr val="CCECFF"/>
    <a:srgbClr val="CCFFFF"/>
    <a:srgbClr val="6666FF"/>
    <a:srgbClr val="009900"/>
    <a:srgbClr val="FFFF99"/>
    <a:srgbClr val="0000FF"/>
    <a:srgbClr val="FFDA3F"/>
    <a:srgbClr val="FFCC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588" autoAdjust="0"/>
    <p:restoredTop sz="94604" autoAdjust="0"/>
  </p:normalViewPr>
  <p:slideViewPr>
    <p:cSldViewPr>
      <p:cViewPr varScale="1">
        <p:scale>
          <a:sx n="70" d="100"/>
          <a:sy n="70" d="100"/>
        </p:scale>
        <p:origin x="2976" y="90"/>
      </p:cViewPr>
      <p:guideLst>
        <p:guide orient="horz" pos="3153"/>
        <p:guide pos="22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678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55348" y="0"/>
            <a:ext cx="2950765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r">
              <a:defRPr sz="800"/>
            </a:lvl1pPr>
          </a:lstStyle>
          <a:p>
            <a:fld id="{43BFB36C-D2AB-4F80-9798-8F0E7B7A295C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0779"/>
            <a:ext cx="2949678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55348" y="9440779"/>
            <a:ext cx="2950765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r">
              <a:defRPr sz="800"/>
            </a:lvl1pPr>
          </a:lstStyle>
          <a:p>
            <a:fld id="{68A1FD41-20ED-4772-B2A3-FCBF39852D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97373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678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348" y="0"/>
            <a:ext cx="2950765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r">
              <a:defRPr sz="800"/>
            </a:lvl1pPr>
          </a:lstStyle>
          <a:p>
            <a:fld id="{1CC07D2B-664D-4D8A-84D5-FC37120BD7E7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65338" y="746125"/>
            <a:ext cx="2678112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993" tIns="31497" rIns="62993" bIns="31497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611" y="4720939"/>
            <a:ext cx="5445978" cy="4472757"/>
          </a:xfrm>
          <a:prstGeom prst="rect">
            <a:avLst/>
          </a:prstGeom>
        </p:spPr>
        <p:txBody>
          <a:bodyPr vert="horz" lIns="62993" tIns="31497" rIns="62993" bIns="31497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779"/>
            <a:ext cx="2949678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348" y="9440779"/>
            <a:ext cx="2950765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r">
              <a:defRPr sz="800"/>
            </a:lvl1pPr>
          </a:lstStyle>
          <a:p>
            <a:fld id="{56AB8963-97A3-47D1-A757-1B03B4E4C1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9786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75625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51250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426875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902501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378126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853751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329376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805001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B8963-97A3-47D1-A757-1B03B4E4C14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25702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40068" y="3109338"/>
            <a:ext cx="6120765" cy="2145488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80135" y="5671873"/>
            <a:ext cx="5040630" cy="255790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6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2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8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3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9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5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5288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4198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8822" y="6431832"/>
            <a:ext cx="6120765" cy="198793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68822" y="4242324"/>
            <a:ext cx="6120765" cy="2189510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2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68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25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81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37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93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50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3173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60045" y="2335481"/>
            <a:ext cx="3180398" cy="660560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660457" y="2335481"/>
            <a:ext cx="3180398" cy="660560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81562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60049" y="2240483"/>
            <a:ext cx="3181648" cy="933727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25" indent="0">
              <a:buNone/>
              <a:defRPr sz="2100" b="1"/>
            </a:lvl2pPr>
            <a:lvl3pPr marL="951250" indent="0">
              <a:buNone/>
              <a:defRPr sz="1900" b="1"/>
            </a:lvl3pPr>
            <a:lvl4pPr marL="1426875" indent="0">
              <a:buNone/>
              <a:defRPr sz="1700" b="1"/>
            </a:lvl4pPr>
            <a:lvl5pPr marL="1902501" indent="0">
              <a:buNone/>
              <a:defRPr sz="1700" b="1"/>
            </a:lvl5pPr>
            <a:lvl6pPr marL="2378126" indent="0">
              <a:buNone/>
              <a:defRPr sz="1700" b="1"/>
            </a:lvl6pPr>
            <a:lvl7pPr marL="2853751" indent="0">
              <a:buNone/>
              <a:defRPr sz="1700" b="1"/>
            </a:lvl7pPr>
            <a:lvl8pPr marL="3329376" indent="0">
              <a:buNone/>
              <a:defRPr sz="1700" b="1"/>
            </a:lvl8pPr>
            <a:lvl9pPr marL="3805001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60049" y="3174209"/>
            <a:ext cx="3181648" cy="5766869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657961" y="2240483"/>
            <a:ext cx="3182898" cy="933727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25" indent="0">
              <a:buNone/>
              <a:defRPr sz="2100" b="1"/>
            </a:lvl2pPr>
            <a:lvl3pPr marL="951250" indent="0">
              <a:buNone/>
              <a:defRPr sz="1900" b="1"/>
            </a:lvl3pPr>
            <a:lvl4pPr marL="1426875" indent="0">
              <a:buNone/>
              <a:defRPr sz="1700" b="1"/>
            </a:lvl4pPr>
            <a:lvl5pPr marL="1902501" indent="0">
              <a:buNone/>
              <a:defRPr sz="1700" b="1"/>
            </a:lvl5pPr>
            <a:lvl6pPr marL="2378126" indent="0">
              <a:buNone/>
              <a:defRPr sz="1700" b="1"/>
            </a:lvl6pPr>
            <a:lvl7pPr marL="2853751" indent="0">
              <a:buNone/>
              <a:defRPr sz="1700" b="1"/>
            </a:lvl7pPr>
            <a:lvl8pPr marL="3329376" indent="0">
              <a:buNone/>
              <a:defRPr sz="1700" b="1"/>
            </a:lvl8pPr>
            <a:lvl9pPr marL="3805001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657961" y="3174209"/>
            <a:ext cx="3182898" cy="5766869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5252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346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0068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60049" y="398514"/>
            <a:ext cx="2369047" cy="169600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815355" y="398517"/>
            <a:ext cx="4025504" cy="854256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60049" y="2094518"/>
            <a:ext cx="2369047" cy="6846563"/>
          </a:xfrm>
        </p:spPr>
        <p:txBody>
          <a:bodyPr/>
          <a:lstStyle>
            <a:lvl1pPr marL="0" indent="0">
              <a:buNone/>
              <a:defRPr sz="1500"/>
            </a:lvl1pPr>
            <a:lvl2pPr marL="475625" indent="0">
              <a:buNone/>
              <a:defRPr sz="1200"/>
            </a:lvl2pPr>
            <a:lvl3pPr marL="951250" indent="0">
              <a:buNone/>
              <a:defRPr sz="1000"/>
            </a:lvl3pPr>
            <a:lvl4pPr marL="1426875" indent="0">
              <a:buNone/>
              <a:defRPr sz="900"/>
            </a:lvl4pPr>
            <a:lvl5pPr marL="1902501" indent="0">
              <a:buNone/>
              <a:defRPr sz="900"/>
            </a:lvl5pPr>
            <a:lvl6pPr marL="2378126" indent="0">
              <a:buNone/>
              <a:defRPr sz="900"/>
            </a:lvl6pPr>
            <a:lvl7pPr marL="2853751" indent="0">
              <a:buNone/>
              <a:defRPr sz="900"/>
            </a:lvl7pPr>
            <a:lvl8pPr marL="3329376" indent="0">
              <a:buNone/>
              <a:defRPr sz="900"/>
            </a:lvl8pPr>
            <a:lvl9pPr marL="3805001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787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11427" y="7006432"/>
            <a:ext cx="4320540" cy="8271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411427" y="894339"/>
            <a:ext cx="4320540" cy="6005513"/>
          </a:xfrm>
        </p:spPr>
        <p:txBody>
          <a:bodyPr/>
          <a:lstStyle>
            <a:lvl1pPr marL="0" indent="0">
              <a:buNone/>
              <a:defRPr sz="3300"/>
            </a:lvl1pPr>
            <a:lvl2pPr marL="475625" indent="0">
              <a:buNone/>
              <a:defRPr sz="2900"/>
            </a:lvl2pPr>
            <a:lvl3pPr marL="951250" indent="0">
              <a:buNone/>
              <a:defRPr sz="2500"/>
            </a:lvl3pPr>
            <a:lvl4pPr marL="1426875" indent="0">
              <a:buNone/>
              <a:defRPr sz="2100"/>
            </a:lvl4pPr>
            <a:lvl5pPr marL="1902501" indent="0">
              <a:buNone/>
              <a:defRPr sz="2100"/>
            </a:lvl5pPr>
            <a:lvl6pPr marL="2378126" indent="0">
              <a:buNone/>
              <a:defRPr sz="2100"/>
            </a:lvl6pPr>
            <a:lvl7pPr marL="2853751" indent="0">
              <a:buNone/>
              <a:defRPr sz="2100"/>
            </a:lvl7pPr>
            <a:lvl8pPr marL="3329376" indent="0">
              <a:buNone/>
              <a:defRPr sz="2100"/>
            </a:lvl8pPr>
            <a:lvl9pPr marL="3805001" indent="0">
              <a:buNone/>
              <a:defRPr sz="21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411427" y="7833582"/>
            <a:ext cx="4320540" cy="1174688"/>
          </a:xfrm>
        </p:spPr>
        <p:txBody>
          <a:bodyPr/>
          <a:lstStyle>
            <a:lvl1pPr marL="0" indent="0">
              <a:buNone/>
              <a:defRPr sz="1500"/>
            </a:lvl1pPr>
            <a:lvl2pPr marL="475625" indent="0">
              <a:buNone/>
              <a:defRPr sz="1200"/>
            </a:lvl2pPr>
            <a:lvl3pPr marL="951250" indent="0">
              <a:buNone/>
              <a:defRPr sz="1000"/>
            </a:lvl3pPr>
            <a:lvl4pPr marL="1426875" indent="0">
              <a:buNone/>
              <a:defRPr sz="900"/>
            </a:lvl4pPr>
            <a:lvl5pPr marL="1902501" indent="0">
              <a:buNone/>
              <a:defRPr sz="900"/>
            </a:lvl5pPr>
            <a:lvl6pPr marL="2378126" indent="0">
              <a:buNone/>
              <a:defRPr sz="900"/>
            </a:lvl6pPr>
            <a:lvl7pPr marL="2853751" indent="0">
              <a:buNone/>
              <a:defRPr sz="900"/>
            </a:lvl7pPr>
            <a:lvl8pPr marL="3329376" indent="0">
              <a:buNone/>
              <a:defRPr sz="900"/>
            </a:lvl8pPr>
            <a:lvl9pPr marL="3805001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0673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4544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220652" y="400834"/>
            <a:ext cx="1620203" cy="854024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60045" y="400834"/>
            <a:ext cx="4740593" cy="854024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63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60045" y="400833"/>
            <a:ext cx="6480810" cy="1668198"/>
          </a:xfrm>
          <a:prstGeom prst="rect">
            <a:avLst/>
          </a:prstGeom>
        </p:spPr>
        <p:txBody>
          <a:bodyPr vert="horz" lIns="95125" tIns="47563" rIns="95125" bIns="47563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60045" y="2335481"/>
            <a:ext cx="6480810" cy="6605601"/>
          </a:xfrm>
          <a:prstGeom prst="rect">
            <a:avLst/>
          </a:prstGeom>
        </p:spPr>
        <p:txBody>
          <a:bodyPr vert="horz" lIns="95125" tIns="47563" rIns="95125" bIns="47563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60045" y="9277038"/>
            <a:ext cx="1680210" cy="532897"/>
          </a:xfrm>
          <a:prstGeom prst="rect">
            <a:avLst/>
          </a:prstGeom>
        </p:spPr>
        <p:txBody>
          <a:bodyPr vert="horz" lIns="95125" tIns="47563" rIns="95125" bIns="4756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4C9AE-20D6-42E5-A38A-130CB0FE88F1}" type="datetimeFigureOut">
              <a:rPr kumimoji="1" lang="ja-JP" altLang="en-US" smtClean="0"/>
              <a:t>2019/6/28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460308" y="9277038"/>
            <a:ext cx="2280285" cy="532897"/>
          </a:xfrm>
          <a:prstGeom prst="rect">
            <a:avLst/>
          </a:prstGeom>
        </p:spPr>
        <p:txBody>
          <a:bodyPr vert="horz" lIns="95125" tIns="47563" rIns="95125" bIns="4756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5160645" y="9277038"/>
            <a:ext cx="1680210" cy="532897"/>
          </a:xfrm>
          <a:prstGeom prst="rect">
            <a:avLst/>
          </a:prstGeom>
        </p:spPr>
        <p:txBody>
          <a:bodyPr vert="horz" lIns="95125" tIns="47563" rIns="95125" bIns="4756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7733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51250" rtl="0" eaLnBrk="1" latinLnBrk="0" hangingPunct="1">
        <a:spcBef>
          <a:spcPct val="0"/>
        </a:spcBef>
        <a:buNone/>
        <a:defRPr kumimoji="1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719" indent="-356719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891" indent="-297266" algn="l" defTabSz="95125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063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4688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0313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938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1564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7189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2814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25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250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875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2501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8126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3751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29376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5001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 txBox="1">
            <a:spLocks/>
          </p:cNvSpPr>
          <p:nvPr/>
        </p:nvSpPr>
        <p:spPr>
          <a:xfrm>
            <a:off x="1206184" y="144054"/>
            <a:ext cx="4788532" cy="432048"/>
          </a:xfrm>
          <a:prstGeom prst="rect">
            <a:avLst/>
          </a:prstGeom>
          <a:noFill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5125" tIns="47563" rIns="95125" bIns="47563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20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経過的</a:t>
            </a:r>
            <a:r>
              <a:rPr lang="ja-JP" altLang="en-US" sz="2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に対象となっている疾病</a:t>
            </a:r>
            <a:endParaRPr lang="ja-JP" altLang="en-US" sz="20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324086" y="2544801"/>
            <a:ext cx="5472608" cy="437140"/>
          </a:xfrm>
          <a:prstGeom prst="rect">
            <a:avLst/>
          </a:prstGeom>
          <a:noFill/>
          <a:ln w="25400"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36000" tIns="0" rIns="36000" bIns="0" rtlCol="0" anchor="ctr"/>
          <a:lstStyle/>
          <a:p>
            <a:pPr marL="85725" indent="-85725"/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①　平成</a:t>
            </a:r>
            <a:r>
              <a:rPr lang="en-US" altLang="ja-JP" sz="1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27</a:t>
            </a:r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年１月１日以降に対象外になった</a:t>
            </a:r>
            <a:r>
              <a:rPr lang="ja-JP" altLang="en-US" sz="1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疾病</a:t>
            </a:r>
          </a:p>
        </p:txBody>
      </p:sp>
      <p:graphicFrame>
        <p:nvGraphicFramePr>
          <p:cNvPr id="3" name="表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919938"/>
              </p:ext>
            </p:extLst>
          </p:nvPr>
        </p:nvGraphicFramePr>
        <p:xfrm>
          <a:off x="587236" y="4983126"/>
          <a:ext cx="5949107" cy="27577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450">
                  <a:extLst>
                    <a:ext uri="{9D8B030D-6E8A-4147-A177-3AD203B41FA5}">
                      <a16:colId xmlns:a16="http://schemas.microsoft.com/office/drawing/2014/main" val="1797124241"/>
                    </a:ext>
                  </a:extLst>
                </a:gridCol>
                <a:gridCol w="3024337">
                  <a:extLst>
                    <a:ext uri="{9D8B030D-6E8A-4147-A177-3AD203B41FA5}">
                      <a16:colId xmlns:a16="http://schemas.microsoft.com/office/drawing/2014/main" val="2546687035"/>
                    </a:ext>
                  </a:extLst>
                </a:gridCol>
              </a:tblGrid>
              <a:tr h="306419">
                <a:tc>
                  <a:txBody>
                    <a:bodyPr/>
                    <a:lstStyle/>
                    <a:p>
                      <a:pPr algn="ctr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疾病名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5125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u="none" strike="noStrike" dirty="0" smtClean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疾病名</a:t>
                      </a:r>
                      <a:endParaRPr lang="ja-JP" altLang="en-US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419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肝外門脈閉塞症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視神経症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419"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肝内結石症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神経性過食症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419"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偽性低アルドステロン症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神経性食欲不振症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419"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ギラン・バレ症候群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先天性</a:t>
                      </a:r>
                      <a:r>
                        <a:rPr lang="en-US" altLang="zh-TW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QT</a:t>
                      </a:r>
                      <a:r>
                        <a:rPr lang="zh-TW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延長症候群 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419"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グルココルチコイド抵抗症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TSH</a:t>
                      </a:r>
                      <a:r>
                        <a:rPr lang="zh-TW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受容体異常症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419"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原発性アルドステロン症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特発性血栓症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419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硬化性萎縮性苔癬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フィッシャー症候群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419"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好酸球性筋膜炎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メニエール病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405018"/>
              </p:ext>
            </p:extLst>
          </p:nvPr>
        </p:nvGraphicFramePr>
        <p:xfrm>
          <a:off x="587236" y="3094074"/>
          <a:ext cx="2880320" cy="10223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0767">
                <a:tc>
                  <a:txBody>
                    <a:bodyPr/>
                    <a:lstStyle/>
                    <a:p>
                      <a:pPr algn="ctr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疾病名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767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劇症肝炎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767"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重症急性膵炎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正方形/長方形 20"/>
          <p:cNvSpPr/>
          <p:nvPr/>
        </p:nvSpPr>
        <p:spPr>
          <a:xfrm>
            <a:off x="324086" y="4486996"/>
            <a:ext cx="5220580" cy="315667"/>
          </a:xfrm>
          <a:prstGeom prst="rect">
            <a:avLst/>
          </a:prstGeom>
          <a:noFill/>
          <a:ln w="25400"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36000" tIns="0" rIns="36000" bIns="0" rtlCol="0" anchor="ctr"/>
          <a:lstStyle/>
          <a:p>
            <a:pPr marL="85725" indent="-85725"/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②　平成</a:t>
            </a:r>
            <a:r>
              <a:rPr lang="en-US" altLang="ja-JP" sz="1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27</a:t>
            </a:r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</a:t>
            </a:r>
            <a:r>
              <a:rPr lang="en-US" altLang="ja-JP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7</a:t>
            </a:r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月１日以降</a:t>
            </a:r>
            <a:r>
              <a:rPr lang="ja-JP" altLang="en-US" sz="1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</a:t>
            </a:r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対象外になった</a:t>
            </a:r>
            <a:r>
              <a:rPr lang="ja-JP" altLang="en-US" sz="1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疾病</a:t>
            </a:r>
          </a:p>
        </p:txBody>
      </p:sp>
      <p:sp>
        <p:nvSpPr>
          <p:cNvPr id="9" name="正方形/長方形 8"/>
          <p:cNvSpPr/>
          <p:nvPr/>
        </p:nvSpPr>
        <p:spPr>
          <a:xfrm>
            <a:off x="126064" y="651371"/>
            <a:ext cx="6948772" cy="1463820"/>
          </a:xfrm>
          <a:prstGeom prst="rect">
            <a:avLst/>
          </a:prstGeom>
          <a:noFill/>
          <a:ln w="25400">
            <a:solidFill>
              <a:schemeClr val="accent1"/>
            </a:solidFill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36000" tIns="0" rIns="36000" bIns="0" rtlCol="0" anchor="ctr"/>
          <a:lstStyle/>
          <a:p>
            <a:pPr marL="177800" indent="-177800"/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下表の疾病については、障害者総合支援法の対象外となりましたが、対象外となる前日までにすでに障害</a:t>
            </a:r>
            <a:r>
              <a:rPr lang="ja-JP" altLang="en-US" sz="1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福祉</a:t>
            </a:r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サービス</a:t>
            </a:r>
            <a:r>
              <a:rPr lang="ja-JP" altLang="en-US" sz="1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等</a:t>
            </a:r>
            <a:r>
              <a:rPr lang="en-US" altLang="ja-JP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の支給決定等を受けたことがある方は、引き続き</a:t>
            </a:r>
            <a:r>
              <a:rPr lang="ja-JP" altLang="en-US" sz="1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利用可能です</a:t>
            </a:r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lang="en-US" altLang="ja-JP" sz="18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77800" indent="-6350">
              <a:spcBef>
                <a:spcPts val="600"/>
              </a:spcBef>
            </a:pPr>
            <a:r>
              <a:rPr lang="en-US" altLang="ja-JP" sz="14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4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障害</a:t>
            </a:r>
            <a:r>
              <a:rPr lang="ja-JP" altLang="en-US" sz="14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福祉サービス・相談支援・補装具及び地域生活支援</a:t>
            </a:r>
            <a:r>
              <a:rPr lang="ja-JP" altLang="en-US" sz="14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事業 </a:t>
            </a:r>
            <a:endParaRPr lang="en-US" altLang="ja-JP" sz="14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273050" indent="-6350">
              <a:tabLst>
                <a:tab pos="273050" algn="l"/>
              </a:tabLst>
            </a:pPr>
            <a:r>
              <a:rPr lang="ja-JP" altLang="en-US" sz="14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（障害児の場合は</a:t>
            </a:r>
            <a:r>
              <a:rPr lang="ja-JP" altLang="en-US" sz="14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、障害児通所支援と障害児入所支援も含む</a:t>
            </a:r>
            <a:r>
              <a:rPr lang="ja-JP" altLang="en-US" sz="14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）</a:t>
            </a:r>
            <a:endParaRPr lang="en-US" altLang="ja-JP" sz="1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324086" y="8167854"/>
            <a:ext cx="5220580" cy="437140"/>
          </a:xfrm>
          <a:prstGeom prst="rect">
            <a:avLst/>
          </a:prstGeom>
          <a:noFill/>
          <a:ln w="25400"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36000" tIns="0" rIns="36000" bIns="0" rtlCol="0" anchor="ctr"/>
          <a:lstStyle/>
          <a:p>
            <a:pPr marL="85725" indent="-85725"/>
            <a:r>
              <a:rPr lang="ja-JP" altLang="en-US" sz="18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③　令和元年７月１日以降に対象外になった</a:t>
            </a:r>
            <a:r>
              <a:rPr lang="ja-JP" altLang="en-US" sz="18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疾病</a:t>
            </a: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0705491"/>
              </p:ext>
            </p:extLst>
          </p:nvPr>
        </p:nvGraphicFramePr>
        <p:xfrm>
          <a:off x="587236" y="8696720"/>
          <a:ext cx="2880320" cy="7723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6185">
                <a:tc>
                  <a:txBody>
                    <a:bodyPr/>
                    <a:lstStyle/>
                    <a:p>
                      <a:pPr algn="ctr" rtl="0" fontAlgn="ctr"/>
                      <a:r>
                        <a:rPr lang="ja-JP" altLang="en-US" sz="160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疾病名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18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600" u="none" strike="noStrike" dirty="0" smtClean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正常圧水頭症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17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811545"/>
              </p:ext>
            </p:extLst>
          </p:nvPr>
        </p:nvGraphicFramePr>
        <p:xfrm>
          <a:off x="72058" y="1645189"/>
          <a:ext cx="7056784" cy="8172906"/>
        </p:xfrm>
        <a:graphic>
          <a:graphicData uri="http://schemas.openxmlformats.org/drawingml/2006/table">
            <a:tbl>
              <a:tblPr/>
              <a:tblGrid>
                <a:gridCol w="3456384">
                  <a:extLst>
                    <a:ext uri="{9D8B030D-6E8A-4147-A177-3AD203B41FA5}">
                      <a16:colId xmlns:a16="http://schemas.microsoft.com/office/drawing/2014/main" val="1220694957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1381353109"/>
                    </a:ext>
                  </a:extLst>
                </a:gridCol>
              </a:tblGrid>
              <a:tr h="583779">
                <a:tc>
                  <a:txBody>
                    <a:bodyPr/>
                    <a:lstStyle/>
                    <a:p>
                      <a:pPr algn="ctr" fontAlgn="t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障害者総合支援法の対象疾病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難病法の指定難病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3864982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アミロイドーシス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全身性アミロイドーシス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9923275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ADH</a:t>
                      </a:r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分泌異常症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下垂体性</a:t>
                      </a:r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ADH</a:t>
                      </a:r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分泌異常症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7774738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関節リウマチ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悪性関節リウマチ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3360773"/>
                  </a:ext>
                </a:extLst>
              </a:tr>
              <a:tr h="583779">
                <a:tc rowSpan="2"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原発性高脂血症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家族性高コレステロール血症（ホモ接合体）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0503555"/>
                  </a:ext>
                </a:extLst>
              </a:tr>
              <a:tr h="583779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原発性高カイロミクロン血症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2070482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抗リン脂質抗体症候群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原発性抗リン脂質抗体症候群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412528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ゴナドトロピン分泌亢進症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下垂体性ゴナドトロピン分泌亢進症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2877367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若年性肺気腫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n-US" altLang="ja-JP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α</a:t>
                      </a:r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１－アンチトリプシン欠乏症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207080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成長ホルモン分泌亢進症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下垂体性成長ホルモン分泌亢進症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915877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TSH</a:t>
                      </a:r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分泌亢進症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下垂体性</a:t>
                      </a:r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TSH</a:t>
                      </a:r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分泌亢進症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2707604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特発性両側性感音難聴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若年発症型両側性感音難聴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259132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膿疱性乾癬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膿疱性乾癬（汎発型）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1386728"/>
                  </a:ext>
                </a:extLst>
              </a:tr>
              <a:tr h="583779"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en-US" altLang="ja-JP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PRL</a:t>
                      </a:r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分泌亢進症（高プロラクチン血症）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0" algn="l" fontAlgn="ctr"/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下垂体性</a:t>
                      </a:r>
                      <a:r>
                        <a:rPr lang="en-US" altLang="zh-TW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PRL</a:t>
                      </a:r>
                      <a:r>
                        <a:rPr lang="zh-TW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分泌亢進症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0572784"/>
                  </a:ext>
                </a:extLst>
              </a:tr>
            </a:tbl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72058" y="216062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指定</a:t>
            </a:r>
            <a:r>
              <a:rPr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難病と障害者総合</a:t>
            </a:r>
            <a:r>
              <a:rPr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支援法対象疾病の疾病名の相違</a:t>
            </a:r>
            <a:endParaRPr kumimoji="1" lang="ja-JP" altLang="en-US" sz="2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72058" y="715182"/>
            <a:ext cx="7056784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182563" indent="-182563"/>
            <a:r>
              <a:rPr kumimoji="1" lang="ja-JP" altLang="en-US" sz="1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○　難病法に基づく指定難病は、障害者総合支援法の対象疾病に全て含まれておりますが、下表の疾病については、異なる疾病名を用いているためご留意ください。</a:t>
            </a:r>
            <a:endParaRPr kumimoji="1" lang="ja-JP" altLang="en-US" sz="16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5111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2058" y="96756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疾病名の表記を変更したもの（新旧対照表）</a:t>
            </a:r>
            <a:endParaRPr kumimoji="1" lang="ja-JP" altLang="en-US" sz="2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471149"/>
              </p:ext>
            </p:extLst>
          </p:nvPr>
        </p:nvGraphicFramePr>
        <p:xfrm>
          <a:off x="55228" y="1204753"/>
          <a:ext cx="7056784" cy="8376406"/>
        </p:xfrm>
        <a:graphic>
          <a:graphicData uri="http://schemas.openxmlformats.org/drawingml/2006/table">
            <a:tbl>
              <a:tblPr/>
              <a:tblGrid>
                <a:gridCol w="3528392">
                  <a:extLst>
                    <a:ext uri="{9D8B030D-6E8A-4147-A177-3AD203B41FA5}">
                      <a16:colId xmlns:a16="http://schemas.microsoft.com/office/drawing/2014/main" val="127511479"/>
                    </a:ext>
                  </a:extLst>
                </a:gridCol>
                <a:gridCol w="3528392">
                  <a:extLst>
                    <a:ext uri="{9D8B030D-6E8A-4147-A177-3AD203B41FA5}">
                      <a16:colId xmlns:a16="http://schemas.microsoft.com/office/drawing/2014/main" val="2011040028"/>
                    </a:ext>
                  </a:extLst>
                </a:gridCol>
              </a:tblGrid>
              <a:tr h="5091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旧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平成２６年１２月３１日までの疾病名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新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平成２７年１月１日以降の疾病名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4401435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アミロイド症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アミロイドーシス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5663172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アレルギー性肉芽腫性血管炎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好酸球性多発血管炎性肉芽腫症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532261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ウェゲナー肉芽腫症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多発血管炎性肉芽腫症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4984212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ADH</a:t>
                      </a:r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不適合分泌症候群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ADH</a:t>
                      </a:r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分泌異常症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084198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中枢性尿崩症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791475"/>
                  </a:ext>
                </a:extLst>
              </a:tr>
              <a:tr h="327801"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結節性動脈周囲炎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結節性多発動脈炎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9710254"/>
                  </a:ext>
                </a:extLst>
              </a:tr>
              <a:tr h="327801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顕微鏡的多発血管炎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4618231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高プロラクチン血症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PRL</a:t>
                      </a:r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分泌亢進症（高プロラクチン血症）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8121635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ゴナドトロピン分泌過剰症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ゴナドトロピン分泌亢進症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21894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脊髄小脳変性症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脊髄小脳変性症</a:t>
                      </a:r>
                      <a:r>
                        <a:rPr lang="en-US" altLang="ja-JP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(</a:t>
                      </a:r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多系統萎縮症を除く。</a:t>
                      </a:r>
                      <a:r>
                        <a:rPr lang="en-US" altLang="ja-JP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)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939972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先端巨大症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成長ホルモン分泌亢進症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6868413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側頭動脈炎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巨細胞性動脈炎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703390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大動脈炎症候群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高安動脈炎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3709165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多巣性運動ニューロパチー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慢性炎症性脱髄性多発神経炎／多巣性運動ニューロパチー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691952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慢性炎症性脱髄性多発神経炎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367879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多発筋炎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皮膚筋炎／多発性筋炎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2545330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皮膚筋炎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4546696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多発性硬化症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多発性硬化症／視神経脊髄炎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612481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TSH</a:t>
                      </a:r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産生下垂体腺腫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TSH</a:t>
                      </a:r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分泌亢進症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6282485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特発性大腿骨頭壊死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特発性大腿骨頭壊死症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3198197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有棘赤血球舞踏病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神経有棘赤血球症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862982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リソソーム病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ライソゾーム病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2671530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リンパ管筋腫症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リンパ脈管筋腫症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714702"/>
                  </a:ext>
                </a:extLst>
              </a:tr>
              <a:tr h="327801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レフェトフ症候群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甲状腺ホルモン不応症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496640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-10914" y="701647"/>
            <a:ext cx="4572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①　平成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27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年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月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日に表記を変更した疾病</a:t>
            </a:r>
            <a:endParaRPr kumimoji="1" lang="ja-JP" altLang="en-US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61738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2058" y="96756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疾病名の表記を変更したもの（新旧対照表）</a:t>
            </a:r>
            <a:endParaRPr kumimoji="1" lang="ja-JP" altLang="en-US" sz="2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0" y="4314066"/>
            <a:ext cx="4572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③　平成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29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年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月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日に表記を変更した疾病</a:t>
            </a:r>
            <a:endParaRPr kumimoji="1" lang="ja-JP" altLang="en-US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1990" y="6278494"/>
            <a:ext cx="4572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④　平成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年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月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日に表記を変更した疾病</a:t>
            </a:r>
            <a:endParaRPr kumimoji="1" lang="ja-JP" altLang="en-US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911512"/>
              </p:ext>
            </p:extLst>
          </p:nvPr>
        </p:nvGraphicFramePr>
        <p:xfrm>
          <a:off x="72058" y="4740013"/>
          <a:ext cx="7056784" cy="1200001"/>
        </p:xfrm>
        <a:graphic>
          <a:graphicData uri="http://schemas.openxmlformats.org/drawingml/2006/table">
            <a:tbl>
              <a:tblPr/>
              <a:tblGrid>
                <a:gridCol w="3528392">
                  <a:extLst>
                    <a:ext uri="{9D8B030D-6E8A-4147-A177-3AD203B41FA5}">
                      <a16:colId xmlns:a16="http://schemas.microsoft.com/office/drawing/2014/main" val="1954467364"/>
                    </a:ext>
                  </a:extLst>
                </a:gridCol>
                <a:gridCol w="3528392">
                  <a:extLst>
                    <a:ext uri="{9D8B030D-6E8A-4147-A177-3AD203B41FA5}">
                      <a16:colId xmlns:a16="http://schemas.microsoft.com/office/drawing/2014/main" val="673626410"/>
                    </a:ext>
                  </a:extLst>
                </a:gridCol>
              </a:tblGrid>
              <a:tr h="52457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旧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平成２９年３月３１日までの疾病名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新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平成２９年４月１日以降の疾病名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126303"/>
                  </a:ext>
                </a:extLst>
              </a:tr>
              <a:tr h="337712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原発性胆汁性肝硬変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原発性胆汁性胆管炎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106837"/>
                  </a:ext>
                </a:extLst>
              </a:tr>
              <a:tr h="337712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自己免疫性出血病</a:t>
                      </a:r>
                      <a:r>
                        <a:rPr lang="en-US" altLang="ja-JP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ⅩⅢ</a:t>
                      </a:r>
                      <a:endParaRPr lang="en-US" altLang="ja-JP" sz="12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自己免疫性後天性凝固因子欠乏症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0678418"/>
                  </a:ext>
                </a:extLst>
              </a:tr>
            </a:tbl>
          </a:graphicData>
        </a:graphic>
      </p:graphicFrame>
      <p:graphicFrame>
        <p:nvGraphicFramePr>
          <p:cNvPr id="3" name="表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428509"/>
              </p:ext>
            </p:extLst>
          </p:nvPr>
        </p:nvGraphicFramePr>
        <p:xfrm>
          <a:off x="89558" y="6704441"/>
          <a:ext cx="7053150" cy="1354255"/>
        </p:xfrm>
        <a:graphic>
          <a:graphicData uri="http://schemas.openxmlformats.org/drawingml/2006/table">
            <a:tbl>
              <a:tblPr/>
              <a:tblGrid>
                <a:gridCol w="3526575">
                  <a:extLst>
                    <a:ext uri="{9D8B030D-6E8A-4147-A177-3AD203B41FA5}">
                      <a16:colId xmlns:a16="http://schemas.microsoft.com/office/drawing/2014/main" val="291859856"/>
                    </a:ext>
                  </a:extLst>
                </a:gridCol>
                <a:gridCol w="3526575">
                  <a:extLst>
                    <a:ext uri="{9D8B030D-6E8A-4147-A177-3AD203B41FA5}">
                      <a16:colId xmlns:a16="http://schemas.microsoft.com/office/drawing/2014/main" val="611352164"/>
                    </a:ext>
                  </a:extLst>
                </a:gridCol>
              </a:tblGrid>
              <a:tr h="534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旧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平成３０年３月３１日までの疾病名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新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平成３０年４月１日以降の疾病名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588506"/>
                  </a:ext>
                </a:extLst>
              </a:tr>
              <a:tr h="273398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有馬症候群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ジュベール症候群関連疾患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701011"/>
                  </a:ext>
                </a:extLst>
              </a:tr>
              <a:tr h="273398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全身型若年性特発性関節炎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若年性特発性関節炎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024904"/>
                  </a:ext>
                </a:extLst>
              </a:tr>
              <a:tr h="27339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先天性気管狭窄症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先天性気管狭窄症／先天性声門下狭窄症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4954318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0" y="8361092"/>
            <a:ext cx="4572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⑤　令和元年７月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日に表記を変更した疾病</a:t>
            </a:r>
            <a:endParaRPr kumimoji="1" lang="ja-JP" altLang="en-US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2746656"/>
              </p:ext>
            </p:extLst>
          </p:nvPr>
        </p:nvGraphicFramePr>
        <p:xfrm>
          <a:off x="89558" y="8823123"/>
          <a:ext cx="7053150" cy="866334"/>
        </p:xfrm>
        <a:graphic>
          <a:graphicData uri="http://schemas.openxmlformats.org/drawingml/2006/table">
            <a:tbl>
              <a:tblPr/>
              <a:tblGrid>
                <a:gridCol w="3526575">
                  <a:extLst>
                    <a:ext uri="{9D8B030D-6E8A-4147-A177-3AD203B41FA5}">
                      <a16:colId xmlns:a16="http://schemas.microsoft.com/office/drawing/2014/main" val="291859856"/>
                    </a:ext>
                  </a:extLst>
                </a:gridCol>
                <a:gridCol w="3526575">
                  <a:extLst>
                    <a:ext uri="{9D8B030D-6E8A-4147-A177-3AD203B41FA5}">
                      <a16:colId xmlns:a16="http://schemas.microsoft.com/office/drawing/2014/main" val="611352164"/>
                    </a:ext>
                  </a:extLst>
                </a:gridCol>
              </a:tblGrid>
              <a:tr h="54289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旧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令和元年６月３０日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までの疾病名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新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令和元年</a:t>
                      </a:r>
                      <a:r>
                        <a:rPr lang="en-US" altLang="ja-JP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7</a:t>
                      </a:r>
                      <a:r>
                        <a:rPr lang="ja-JP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月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１日以降の疾病名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6588506"/>
                  </a:ext>
                </a:extLst>
              </a:tr>
              <a:tr h="323444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強皮症</a:t>
                      </a:r>
                      <a:endParaRPr lang="ja-JP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全身性強皮症</a:t>
                      </a:r>
                      <a:endParaRPr lang="ja-JP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701011"/>
                  </a:ext>
                </a:extLst>
              </a:tr>
            </a:tbl>
          </a:graphicData>
        </a:graphic>
      </p:graphicFrame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469836"/>
              </p:ext>
            </p:extLst>
          </p:nvPr>
        </p:nvGraphicFramePr>
        <p:xfrm>
          <a:off x="75826" y="1092225"/>
          <a:ext cx="7066882" cy="2883361"/>
        </p:xfrm>
        <a:graphic>
          <a:graphicData uri="http://schemas.openxmlformats.org/drawingml/2006/table">
            <a:tbl>
              <a:tblPr/>
              <a:tblGrid>
                <a:gridCol w="3533441">
                  <a:extLst>
                    <a:ext uri="{9D8B030D-6E8A-4147-A177-3AD203B41FA5}">
                      <a16:colId xmlns:a16="http://schemas.microsoft.com/office/drawing/2014/main" val="518855423"/>
                    </a:ext>
                  </a:extLst>
                </a:gridCol>
                <a:gridCol w="3533441">
                  <a:extLst>
                    <a:ext uri="{9D8B030D-6E8A-4147-A177-3AD203B41FA5}">
                      <a16:colId xmlns:a16="http://schemas.microsoft.com/office/drawing/2014/main" val="1053015194"/>
                    </a:ext>
                  </a:extLst>
                </a:gridCol>
              </a:tblGrid>
              <a:tr h="48010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旧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平成２７年６月３０日までの疾病名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【</a:t>
                      </a: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新</a:t>
                      </a:r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】</a:t>
                      </a:r>
                      <a:b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</a:br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平成２７年７月１日以降の疾病名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0092025"/>
                  </a:ext>
                </a:extLst>
              </a:tr>
              <a:tr h="309079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難治性ネフローゼ症候群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一次性ネフローゼ症候群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1289291"/>
                  </a:ext>
                </a:extLst>
              </a:tr>
              <a:tr h="309079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加齢性黄斑変性症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加齢黄斑変性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5533131"/>
                  </a:ext>
                </a:extLst>
              </a:tr>
              <a:tr h="309079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進行性骨化性線維形成異常症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進行性骨化性線維異形成症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8765606"/>
                  </a:ext>
                </a:extLst>
              </a:tr>
              <a:tr h="309079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先天性魚鱗癬様紅皮症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先天性魚鱗癬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4693361"/>
                  </a:ext>
                </a:extLst>
              </a:tr>
              <a:tr h="309079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ビタミン</a:t>
                      </a:r>
                      <a:r>
                        <a:rPr lang="en-US" altLang="ja-JP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D</a:t>
                      </a:r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依存症二型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ビタミン</a:t>
                      </a:r>
                      <a:r>
                        <a:rPr lang="en-US" altLang="ja-JP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D</a:t>
                      </a:r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依存性くる病</a:t>
                      </a:r>
                      <a:r>
                        <a:rPr lang="en-US" altLang="ja-JP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/</a:t>
                      </a:r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骨軟化症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8540243"/>
                  </a:ext>
                </a:extLst>
              </a:tr>
              <a:tr h="37776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ペルオキシソーム病</a:t>
                      </a:r>
                    </a:p>
                  </a:txBody>
                  <a:tcPr marL="8934" marR="8934" marT="89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副腎白質ジストロフィー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396326"/>
                  </a:ext>
                </a:extLst>
              </a:tr>
              <a:tr h="480102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</a:rPr>
                        <a:t>ペルオキシソーム病（副腎白質ジストロフィーを除く。）</a:t>
                      </a:r>
                    </a:p>
                  </a:txBody>
                  <a:tcPr marL="8934" marR="8934" marT="89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4984637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21990" y="666278"/>
            <a:ext cx="4572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②　平成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27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年７月</a:t>
            </a:r>
            <a:r>
              <a:rPr kumimoji="1"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日に表記変更した疾病</a:t>
            </a:r>
            <a:endParaRPr kumimoji="1" lang="ja-JP" altLang="en-US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46516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1651</TotalTime>
  <Words>461</Words>
  <Application>Microsoft Office PowerPoint</Application>
  <PresentationFormat>ユーザー設定</PresentationFormat>
  <Paragraphs>146</Paragraphs>
  <Slides>4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9" baseType="lpstr">
      <vt:lpstr>ＭＳ Ｐゴシック</vt:lpstr>
      <vt:lpstr>メイリオ</vt:lpstr>
      <vt:lpstr>Arial</vt:lpstr>
      <vt:lpstr>Calibri</vt:lpstr>
      <vt:lpstr>Office ​​テーマ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厚生労働省ネットワークシステム</dc:creator>
  <cp:lastModifiedBy>諏訪林 智(suwabayashi-satoshi)</cp:lastModifiedBy>
  <cp:revision>145</cp:revision>
  <cp:lastPrinted>2019-06-28T06:35:39Z</cp:lastPrinted>
  <dcterms:created xsi:type="dcterms:W3CDTF">2014-11-11T10:04:17Z</dcterms:created>
  <dcterms:modified xsi:type="dcterms:W3CDTF">2019-06-28T08:21:00Z</dcterms:modified>
</cp:coreProperties>
</file>