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handoutMasterIdLst>
    <p:handoutMasterId r:id="rId4"/>
  </p:handoutMasterIdLst>
  <p:sldIdLst>
    <p:sldId id="258" r:id="rId2"/>
  </p:sldIdLst>
  <p:sldSz cx="7200900" cy="10009188"/>
  <p:notesSz cx="6807200" cy="9939338"/>
  <p:defaultTextStyle>
    <a:defPPr>
      <a:defRPr lang="ja-JP"/>
    </a:defPPr>
    <a:lvl1pPr marL="0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1pPr>
    <a:lvl2pPr marL="475625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2pPr>
    <a:lvl3pPr marL="951250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3pPr>
    <a:lvl4pPr marL="1426875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4pPr>
    <a:lvl5pPr marL="1902501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5pPr>
    <a:lvl6pPr marL="2378126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6pPr>
    <a:lvl7pPr marL="2853751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7pPr>
    <a:lvl8pPr marL="3329376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8pPr>
    <a:lvl9pPr marL="3805001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厚生労働省ネットワークシステム" initials="m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CCFFFF"/>
    <a:srgbClr val="6666FF"/>
    <a:srgbClr val="009900"/>
    <a:srgbClr val="FFFF99"/>
    <a:srgbClr val="0000FF"/>
    <a:srgbClr val="FFDA3F"/>
    <a:srgbClr val="FFCC00"/>
    <a:srgbClr val="FF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588" autoAdjust="0"/>
    <p:restoredTop sz="94604" autoAdjust="0"/>
  </p:normalViewPr>
  <p:slideViewPr>
    <p:cSldViewPr>
      <p:cViewPr>
        <p:scale>
          <a:sx n="75" d="100"/>
          <a:sy n="75" d="100"/>
        </p:scale>
        <p:origin x="-1662" y="1650"/>
      </p:cViewPr>
      <p:guideLst>
        <p:guide orient="horz" pos="3153"/>
        <p:guide pos="22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678" cy="497461"/>
          </a:xfrm>
          <a:prstGeom prst="rect">
            <a:avLst/>
          </a:prstGeom>
        </p:spPr>
        <p:txBody>
          <a:bodyPr vert="horz" lIns="62993" tIns="31497" rIns="62993" bIns="31497" rtlCol="0"/>
          <a:lstStyle>
            <a:lvl1pPr algn="l">
              <a:defRPr sz="8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55348" y="0"/>
            <a:ext cx="2950765" cy="497461"/>
          </a:xfrm>
          <a:prstGeom prst="rect">
            <a:avLst/>
          </a:prstGeom>
        </p:spPr>
        <p:txBody>
          <a:bodyPr vert="horz" lIns="62993" tIns="31497" rIns="62993" bIns="31497" rtlCol="0"/>
          <a:lstStyle>
            <a:lvl1pPr algn="r">
              <a:defRPr sz="800"/>
            </a:lvl1pPr>
          </a:lstStyle>
          <a:p>
            <a:fld id="{43BFB36C-D2AB-4F80-9798-8F0E7B7A295C}" type="datetimeFigureOut">
              <a:rPr kumimoji="1" lang="ja-JP" altLang="en-US" smtClean="0"/>
              <a:t>2017/2/23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440779"/>
            <a:ext cx="2949678" cy="496363"/>
          </a:xfrm>
          <a:prstGeom prst="rect">
            <a:avLst/>
          </a:prstGeom>
        </p:spPr>
        <p:txBody>
          <a:bodyPr vert="horz" lIns="62993" tIns="31497" rIns="62993" bIns="31497" rtlCol="0" anchor="b"/>
          <a:lstStyle>
            <a:lvl1pPr algn="l">
              <a:defRPr sz="8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55348" y="9440779"/>
            <a:ext cx="2950765" cy="496363"/>
          </a:xfrm>
          <a:prstGeom prst="rect">
            <a:avLst/>
          </a:prstGeom>
        </p:spPr>
        <p:txBody>
          <a:bodyPr vert="horz" lIns="62993" tIns="31497" rIns="62993" bIns="31497" rtlCol="0" anchor="b"/>
          <a:lstStyle>
            <a:lvl1pPr algn="r">
              <a:defRPr sz="800"/>
            </a:lvl1pPr>
          </a:lstStyle>
          <a:p>
            <a:fld id="{68A1FD41-20ED-4772-B2A3-FCBF39852D0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973734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678" cy="497461"/>
          </a:xfrm>
          <a:prstGeom prst="rect">
            <a:avLst/>
          </a:prstGeom>
        </p:spPr>
        <p:txBody>
          <a:bodyPr vert="horz" lIns="62993" tIns="31497" rIns="62993" bIns="31497" rtlCol="0"/>
          <a:lstStyle>
            <a:lvl1pPr algn="l">
              <a:defRPr sz="8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5348" y="0"/>
            <a:ext cx="2950765" cy="497461"/>
          </a:xfrm>
          <a:prstGeom prst="rect">
            <a:avLst/>
          </a:prstGeom>
        </p:spPr>
        <p:txBody>
          <a:bodyPr vert="horz" lIns="62993" tIns="31497" rIns="62993" bIns="31497" rtlCol="0"/>
          <a:lstStyle>
            <a:lvl1pPr algn="r">
              <a:defRPr sz="800"/>
            </a:lvl1pPr>
          </a:lstStyle>
          <a:p>
            <a:fld id="{1CC07D2B-664D-4D8A-84D5-FC37120BD7E7}" type="datetimeFigureOut">
              <a:rPr kumimoji="1" lang="ja-JP" altLang="en-US" smtClean="0"/>
              <a:t>2017/2/23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065338" y="746125"/>
            <a:ext cx="2678112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993" tIns="31497" rIns="62993" bIns="31497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0611" y="4720939"/>
            <a:ext cx="5445978" cy="4472757"/>
          </a:xfrm>
          <a:prstGeom prst="rect">
            <a:avLst/>
          </a:prstGeom>
        </p:spPr>
        <p:txBody>
          <a:bodyPr vert="horz" lIns="62993" tIns="31497" rIns="62993" bIns="31497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0779"/>
            <a:ext cx="2949678" cy="496363"/>
          </a:xfrm>
          <a:prstGeom prst="rect">
            <a:avLst/>
          </a:prstGeom>
        </p:spPr>
        <p:txBody>
          <a:bodyPr vert="horz" lIns="62993" tIns="31497" rIns="62993" bIns="31497" rtlCol="0" anchor="b"/>
          <a:lstStyle>
            <a:lvl1pPr algn="l">
              <a:defRPr sz="8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5348" y="9440779"/>
            <a:ext cx="2950765" cy="496363"/>
          </a:xfrm>
          <a:prstGeom prst="rect">
            <a:avLst/>
          </a:prstGeom>
        </p:spPr>
        <p:txBody>
          <a:bodyPr vert="horz" lIns="62993" tIns="31497" rIns="62993" bIns="31497" rtlCol="0" anchor="b"/>
          <a:lstStyle>
            <a:lvl1pPr algn="r">
              <a:defRPr sz="800"/>
            </a:lvl1pPr>
          </a:lstStyle>
          <a:p>
            <a:fld id="{56AB8963-97A3-47D1-A757-1B03B4E4C1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797869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75625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51250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426875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902501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378126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853751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329376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805001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2065338" y="746125"/>
            <a:ext cx="2678112" cy="3725863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AB8963-97A3-47D1-A757-1B03B4E4C143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47273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40068" y="3109338"/>
            <a:ext cx="6120765" cy="2145488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80135" y="5671873"/>
            <a:ext cx="5040630" cy="255790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6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1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6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25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8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3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9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5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2017/2/23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25288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2017/2/23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44198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68822" y="6431832"/>
            <a:ext cx="6120765" cy="198793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568822" y="4242324"/>
            <a:ext cx="6120765" cy="2189510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62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12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68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25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812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37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93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50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2017/2/23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43173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360045" y="2335481"/>
            <a:ext cx="3180398" cy="660560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660457" y="2335481"/>
            <a:ext cx="3180398" cy="660560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2017/2/23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81562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60049" y="2240483"/>
            <a:ext cx="3181648" cy="933727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25" indent="0">
              <a:buNone/>
              <a:defRPr sz="2100" b="1"/>
            </a:lvl2pPr>
            <a:lvl3pPr marL="951250" indent="0">
              <a:buNone/>
              <a:defRPr sz="1900" b="1"/>
            </a:lvl3pPr>
            <a:lvl4pPr marL="1426875" indent="0">
              <a:buNone/>
              <a:defRPr sz="1700" b="1"/>
            </a:lvl4pPr>
            <a:lvl5pPr marL="1902501" indent="0">
              <a:buNone/>
              <a:defRPr sz="1700" b="1"/>
            </a:lvl5pPr>
            <a:lvl6pPr marL="2378126" indent="0">
              <a:buNone/>
              <a:defRPr sz="1700" b="1"/>
            </a:lvl6pPr>
            <a:lvl7pPr marL="2853751" indent="0">
              <a:buNone/>
              <a:defRPr sz="1700" b="1"/>
            </a:lvl7pPr>
            <a:lvl8pPr marL="3329376" indent="0">
              <a:buNone/>
              <a:defRPr sz="1700" b="1"/>
            </a:lvl8pPr>
            <a:lvl9pPr marL="3805001" indent="0">
              <a:buNone/>
              <a:defRPr sz="17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60049" y="3174209"/>
            <a:ext cx="3181648" cy="5766869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657961" y="2240483"/>
            <a:ext cx="3182898" cy="933727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25" indent="0">
              <a:buNone/>
              <a:defRPr sz="2100" b="1"/>
            </a:lvl2pPr>
            <a:lvl3pPr marL="951250" indent="0">
              <a:buNone/>
              <a:defRPr sz="1900" b="1"/>
            </a:lvl3pPr>
            <a:lvl4pPr marL="1426875" indent="0">
              <a:buNone/>
              <a:defRPr sz="1700" b="1"/>
            </a:lvl4pPr>
            <a:lvl5pPr marL="1902501" indent="0">
              <a:buNone/>
              <a:defRPr sz="1700" b="1"/>
            </a:lvl5pPr>
            <a:lvl6pPr marL="2378126" indent="0">
              <a:buNone/>
              <a:defRPr sz="1700" b="1"/>
            </a:lvl6pPr>
            <a:lvl7pPr marL="2853751" indent="0">
              <a:buNone/>
              <a:defRPr sz="1700" b="1"/>
            </a:lvl7pPr>
            <a:lvl8pPr marL="3329376" indent="0">
              <a:buNone/>
              <a:defRPr sz="1700" b="1"/>
            </a:lvl8pPr>
            <a:lvl9pPr marL="3805001" indent="0">
              <a:buNone/>
              <a:defRPr sz="17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3657961" y="3174209"/>
            <a:ext cx="3182898" cy="5766869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2017/2/23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15252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2017/2/23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83466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2017/2/23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00068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60049" y="398514"/>
            <a:ext cx="2369047" cy="1696002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815355" y="398517"/>
            <a:ext cx="4025504" cy="854256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60049" y="2094518"/>
            <a:ext cx="2369047" cy="6846563"/>
          </a:xfrm>
        </p:spPr>
        <p:txBody>
          <a:bodyPr/>
          <a:lstStyle>
            <a:lvl1pPr marL="0" indent="0">
              <a:buNone/>
              <a:defRPr sz="1500"/>
            </a:lvl1pPr>
            <a:lvl2pPr marL="475625" indent="0">
              <a:buNone/>
              <a:defRPr sz="1200"/>
            </a:lvl2pPr>
            <a:lvl3pPr marL="951250" indent="0">
              <a:buNone/>
              <a:defRPr sz="1000"/>
            </a:lvl3pPr>
            <a:lvl4pPr marL="1426875" indent="0">
              <a:buNone/>
              <a:defRPr sz="900"/>
            </a:lvl4pPr>
            <a:lvl5pPr marL="1902501" indent="0">
              <a:buNone/>
              <a:defRPr sz="900"/>
            </a:lvl5pPr>
            <a:lvl6pPr marL="2378126" indent="0">
              <a:buNone/>
              <a:defRPr sz="900"/>
            </a:lvl6pPr>
            <a:lvl7pPr marL="2853751" indent="0">
              <a:buNone/>
              <a:defRPr sz="900"/>
            </a:lvl7pPr>
            <a:lvl8pPr marL="3329376" indent="0">
              <a:buNone/>
              <a:defRPr sz="900"/>
            </a:lvl8pPr>
            <a:lvl9pPr marL="3805001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2017/2/23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7787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11427" y="7006432"/>
            <a:ext cx="4320540" cy="827150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411427" y="894339"/>
            <a:ext cx="4320540" cy="6005513"/>
          </a:xfrm>
        </p:spPr>
        <p:txBody>
          <a:bodyPr/>
          <a:lstStyle>
            <a:lvl1pPr marL="0" indent="0">
              <a:buNone/>
              <a:defRPr sz="3300"/>
            </a:lvl1pPr>
            <a:lvl2pPr marL="475625" indent="0">
              <a:buNone/>
              <a:defRPr sz="2900"/>
            </a:lvl2pPr>
            <a:lvl3pPr marL="951250" indent="0">
              <a:buNone/>
              <a:defRPr sz="2500"/>
            </a:lvl3pPr>
            <a:lvl4pPr marL="1426875" indent="0">
              <a:buNone/>
              <a:defRPr sz="2100"/>
            </a:lvl4pPr>
            <a:lvl5pPr marL="1902501" indent="0">
              <a:buNone/>
              <a:defRPr sz="2100"/>
            </a:lvl5pPr>
            <a:lvl6pPr marL="2378126" indent="0">
              <a:buNone/>
              <a:defRPr sz="2100"/>
            </a:lvl6pPr>
            <a:lvl7pPr marL="2853751" indent="0">
              <a:buNone/>
              <a:defRPr sz="2100"/>
            </a:lvl7pPr>
            <a:lvl8pPr marL="3329376" indent="0">
              <a:buNone/>
              <a:defRPr sz="2100"/>
            </a:lvl8pPr>
            <a:lvl9pPr marL="3805001" indent="0">
              <a:buNone/>
              <a:defRPr sz="21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411427" y="7833582"/>
            <a:ext cx="4320540" cy="1174688"/>
          </a:xfrm>
        </p:spPr>
        <p:txBody>
          <a:bodyPr/>
          <a:lstStyle>
            <a:lvl1pPr marL="0" indent="0">
              <a:buNone/>
              <a:defRPr sz="1500"/>
            </a:lvl1pPr>
            <a:lvl2pPr marL="475625" indent="0">
              <a:buNone/>
              <a:defRPr sz="1200"/>
            </a:lvl2pPr>
            <a:lvl3pPr marL="951250" indent="0">
              <a:buNone/>
              <a:defRPr sz="1000"/>
            </a:lvl3pPr>
            <a:lvl4pPr marL="1426875" indent="0">
              <a:buNone/>
              <a:defRPr sz="900"/>
            </a:lvl4pPr>
            <a:lvl5pPr marL="1902501" indent="0">
              <a:buNone/>
              <a:defRPr sz="900"/>
            </a:lvl5pPr>
            <a:lvl6pPr marL="2378126" indent="0">
              <a:buNone/>
              <a:defRPr sz="900"/>
            </a:lvl6pPr>
            <a:lvl7pPr marL="2853751" indent="0">
              <a:buNone/>
              <a:defRPr sz="900"/>
            </a:lvl7pPr>
            <a:lvl8pPr marL="3329376" indent="0">
              <a:buNone/>
              <a:defRPr sz="900"/>
            </a:lvl8pPr>
            <a:lvl9pPr marL="3805001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2017/2/23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50673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2017/2/23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94544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5220652" y="400834"/>
            <a:ext cx="1620203" cy="854024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360045" y="400834"/>
            <a:ext cx="4740593" cy="854024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2017/2/23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4637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360045" y="400833"/>
            <a:ext cx="6480810" cy="1668198"/>
          </a:xfrm>
          <a:prstGeom prst="rect">
            <a:avLst/>
          </a:prstGeom>
        </p:spPr>
        <p:txBody>
          <a:bodyPr vert="horz" lIns="95125" tIns="47563" rIns="95125" bIns="47563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60045" y="2335481"/>
            <a:ext cx="6480810" cy="6605601"/>
          </a:xfrm>
          <a:prstGeom prst="rect">
            <a:avLst/>
          </a:prstGeom>
        </p:spPr>
        <p:txBody>
          <a:bodyPr vert="horz" lIns="95125" tIns="47563" rIns="95125" bIns="47563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360045" y="9277038"/>
            <a:ext cx="1680210" cy="532897"/>
          </a:xfrm>
          <a:prstGeom prst="rect">
            <a:avLst/>
          </a:prstGeom>
        </p:spPr>
        <p:txBody>
          <a:bodyPr vert="horz" lIns="95125" tIns="47563" rIns="95125" bIns="4756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4C9AE-20D6-42E5-A38A-130CB0FE88F1}" type="datetimeFigureOut">
              <a:rPr kumimoji="1" lang="ja-JP" altLang="en-US" smtClean="0"/>
              <a:t>2017/2/23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2460308" y="9277038"/>
            <a:ext cx="2280285" cy="532897"/>
          </a:xfrm>
          <a:prstGeom prst="rect">
            <a:avLst/>
          </a:prstGeom>
        </p:spPr>
        <p:txBody>
          <a:bodyPr vert="horz" lIns="95125" tIns="47563" rIns="95125" bIns="4756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5160645" y="9277038"/>
            <a:ext cx="1680210" cy="532897"/>
          </a:xfrm>
          <a:prstGeom prst="rect">
            <a:avLst/>
          </a:prstGeom>
        </p:spPr>
        <p:txBody>
          <a:bodyPr vert="horz" lIns="95125" tIns="47563" rIns="95125" bIns="4756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7733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51250" rtl="0" eaLnBrk="1" latinLnBrk="0" hangingPunct="1">
        <a:spcBef>
          <a:spcPct val="0"/>
        </a:spcBef>
        <a:buNone/>
        <a:defRPr kumimoji="1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719" indent="-356719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891" indent="-297266" algn="l" defTabSz="95125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9063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4688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0313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5938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1564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7189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2814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5625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1250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6875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2501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8126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3751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29376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5001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角丸四角形 4"/>
          <p:cNvSpPr/>
          <p:nvPr/>
        </p:nvSpPr>
        <p:spPr>
          <a:xfrm>
            <a:off x="216074" y="576102"/>
            <a:ext cx="6768752" cy="1218373"/>
          </a:xfrm>
          <a:prstGeom prst="roundRect">
            <a:avLst>
              <a:gd name="adj" fmla="val 6293"/>
            </a:avLst>
          </a:prstGeom>
          <a:noFill/>
          <a:ln w="12700">
            <a:solidFill>
              <a:srgbClr val="6666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44000" rIns="54000" bIns="36000" rtlCol="0" anchor="ctr"/>
          <a:lstStyle/>
          <a:p>
            <a:pPr>
              <a:lnSpc>
                <a:spcPts val="3400"/>
              </a:lnSpc>
            </a:pPr>
            <a:r>
              <a:rPr lang="ja-JP" altLang="en-US" sz="3200" b="1" dirty="0" smtClean="0">
                <a:solidFill>
                  <a:srgbClr val="6666FF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「</a:t>
            </a:r>
            <a:r>
              <a:rPr lang="ja-JP" altLang="en-US" sz="3200" b="1" dirty="0">
                <a:solidFill>
                  <a:srgbClr val="6666FF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障害者総合支援法」の</a:t>
            </a:r>
            <a:r>
              <a:rPr lang="ja-JP" altLang="en-US" sz="3200" b="1" dirty="0" smtClean="0">
                <a:solidFill>
                  <a:srgbClr val="6666FF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対象となる</a:t>
            </a:r>
            <a:endParaRPr lang="en-US" altLang="ja-JP" sz="3200" b="1" dirty="0" smtClean="0">
              <a:solidFill>
                <a:srgbClr val="6666FF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3400"/>
              </a:lnSpc>
            </a:pPr>
            <a:r>
              <a:rPr lang="ja-JP" altLang="en-US" sz="3200" b="1" dirty="0" smtClean="0">
                <a:solidFill>
                  <a:srgbClr val="6666FF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疾病を</a:t>
            </a:r>
            <a:r>
              <a:rPr lang="en-US" altLang="ja-JP" sz="3200" b="1" dirty="0" smtClean="0">
                <a:solidFill>
                  <a:srgbClr val="66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358</a:t>
            </a:r>
            <a:r>
              <a:rPr lang="ja-JP" altLang="en-US" sz="3200" b="1" dirty="0" smtClean="0">
                <a:solidFill>
                  <a:srgbClr val="6666FF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に</a:t>
            </a:r>
            <a:r>
              <a:rPr lang="ja-JP" altLang="en-US" sz="3200" b="1" dirty="0">
                <a:solidFill>
                  <a:srgbClr val="6666FF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拡大します</a:t>
            </a:r>
          </a:p>
        </p:txBody>
      </p:sp>
      <p:sp>
        <p:nvSpPr>
          <p:cNvPr id="6" name="正方形/長方形 5"/>
          <p:cNvSpPr/>
          <p:nvPr/>
        </p:nvSpPr>
        <p:spPr>
          <a:xfrm>
            <a:off x="540110" y="2268290"/>
            <a:ext cx="6201740" cy="22682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125" tIns="47563" rIns="95125" bIns="47563" rtlCol="0" anchor="t"/>
          <a:lstStyle/>
          <a:p>
            <a:pPr>
              <a:lnSpc>
                <a:spcPts val="2400"/>
              </a:lnSpc>
            </a:pP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平成</a:t>
            </a:r>
            <a:r>
              <a:rPr lang="en-US" altLang="ja-JP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29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年</a:t>
            </a:r>
            <a:r>
              <a:rPr lang="en-US" altLang="ja-JP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4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月</a:t>
            </a: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１日から「障害福祉サービス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等</a:t>
            </a:r>
            <a:r>
              <a:rPr lang="en-US" altLang="ja-JP" sz="1800" b="1" kern="0" baseline="300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※</a:t>
            </a:r>
            <a:r>
              <a:rPr lang="ja-JP" altLang="en-US" sz="1800" b="1" kern="0" baseline="300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１</a:t>
            </a:r>
            <a:r>
              <a:rPr lang="en-US" altLang="ja-JP" sz="1800" b="1" kern="0" baseline="300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」の</a:t>
            </a: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</a:t>
            </a:r>
            <a:endParaRPr lang="en-US" altLang="ja-JP" sz="1800" b="1" kern="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となる疾病</a:t>
            </a: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が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</a:t>
            </a:r>
            <a:r>
              <a:rPr lang="en-US" altLang="ja-JP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332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から</a:t>
            </a:r>
            <a:r>
              <a:rPr lang="en-US" altLang="ja-JP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358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へ</a:t>
            </a: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拡大されます。</a:t>
            </a:r>
            <a:endParaRPr lang="en-US" altLang="ja-JP" sz="1800" b="1" kern="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624"/>
              </a:lnSpc>
            </a:pPr>
            <a:endParaRPr lang="en-US" altLang="ja-JP" sz="1800" b="1" spc="208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624"/>
              </a:lnSpc>
            </a:pPr>
            <a:endParaRPr lang="en-US" altLang="ja-JP" sz="1800" b="1" spc="208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</a:t>
            </a: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となる方は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、障害者手帳</a:t>
            </a:r>
            <a:r>
              <a:rPr lang="en-US" altLang="ja-JP" sz="1800" b="1" kern="0" baseline="300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※</a:t>
            </a:r>
            <a:r>
              <a:rPr lang="ja-JP" altLang="en-US" sz="1800" b="1" kern="0" baseline="300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２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を</a:t>
            </a: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お持ちでなくても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</a:t>
            </a:r>
            <a:endParaRPr lang="en-US" altLang="ja-JP" sz="1800" b="1" kern="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必要と認められた</a:t>
            </a: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支援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が受けられます</a:t>
            </a:r>
            <a:r>
              <a:rPr lang="ja-JP" altLang="en-US" sz="1800" b="1" spc="208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。</a:t>
            </a:r>
            <a:endParaRPr lang="en-US" altLang="ja-JP" sz="1800" b="1" spc="208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936"/>
              </a:lnSpc>
            </a:pPr>
            <a:endParaRPr lang="en-US" altLang="ja-JP" sz="1600" b="1" spc="208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8268" indent="-188268">
              <a:lnSpc>
                <a:spcPts val="1400"/>
              </a:lnSpc>
            </a:pPr>
            <a:r>
              <a:rPr lang="en-US" altLang="ja-JP" sz="1200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※</a:t>
            </a:r>
            <a:r>
              <a:rPr lang="ja-JP" altLang="en-US" sz="1200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１　障害福祉サービス・相談支援</a:t>
            </a:r>
            <a:r>
              <a:rPr lang="ja-JP" altLang="en-US" sz="1200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</a:t>
            </a:r>
            <a:r>
              <a:rPr lang="ja-JP" altLang="en-US" sz="1200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補装具及び地域生活支援事業</a:t>
            </a:r>
            <a:endParaRPr lang="en-US" altLang="ja-JP" sz="1200" kern="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8268" indent="-188268">
              <a:lnSpc>
                <a:spcPts val="1400"/>
              </a:lnSpc>
            </a:pPr>
            <a:r>
              <a:rPr lang="ja-JP" altLang="en-US" sz="1200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（障害児の場合は、障害児通所支援と障害児入所支援も含む）</a:t>
            </a:r>
            <a:endParaRPr lang="en-US" altLang="ja-JP" sz="1200" kern="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8268" indent="-188268">
              <a:lnSpc>
                <a:spcPts val="700"/>
              </a:lnSpc>
            </a:pPr>
            <a:endParaRPr lang="en-US" altLang="ja-JP" sz="800" kern="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8268" indent="-188268">
              <a:lnSpc>
                <a:spcPts val="1400"/>
              </a:lnSpc>
            </a:pPr>
            <a:r>
              <a:rPr lang="en-US" altLang="ja-JP" sz="1200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※</a:t>
            </a:r>
            <a:r>
              <a:rPr lang="ja-JP" altLang="en-US" sz="1200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２</a:t>
            </a:r>
            <a:r>
              <a:rPr lang="ja-JP" altLang="en-US" sz="1200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en-US" sz="1200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身体障害者手帳・療育手帳・精神障害者保健福祉手帳</a:t>
            </a:r>
            <a:endParaRPr lang="en-US" altLang="ja-JP" sz="1200" kern="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8268" indent="-188268">
              <a:lnSpc>
                <a:spcPts val="1456"/>
              </a:lnSpc>
            </a:pPr>
            <a:endParaRPr lang="ja-JP" altLang="en-US" sz="1200" b="1" kern="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7" name="角丸四角形 6"/>
          <p:cNvSpPr/>
          <p:nvPr/>
        </p:nvSpPr>
        <p:spPr>
          <a:xfrm>
            <a:off x="435655" y="224190"/>
            <a:ext cx="2768751" cy="387916"/>
          </a:xfrm>
          <a:prstGeom prst="roundRect">
            <a:avLst/>
          </a:prstGeom>
          <a:noFill/>
          <a:ln w="381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125" tIns="47563" rIns="95125" bIns="47563" rtlCol="0" anchor="t"/>
          <a:lstStyle/>
          <a:p>
            <a:r>
              <a:rPr lang="ja-JP" altLang="en-US" sz="17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平成</a:t>
            </a:r>
            <a:r>
              <a:rPr lang="en-US" altLang="ja-JP" sz="17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</a:t>
            </a:r>
            <a:r>
              <a:rPr lang="ja-JP" altLang="en-US" sz="17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９年</a:t>
            </a:r>
            <a:r>
              <a:rPr lang="ja-JP" altLang="en-US" sz="17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４</a:t>
            </a:r>
            <a:r>
              <a:rPr lang="ja-JP" altLang="en-US" sz="17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月</a:t>
            </a:r>
            <a:r>
              <a:rPr lang="ja-JP" altLang="en-US" sz="17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１日から</a:t>
            </a:r>
          </a:p>
        </p:txBody>
      </p:sp>
      <p:sp>
        <p:nvSpPr>
          <p:cNvPr id="11" name="角丸四角形 10"/>
          <p:cNvSpPr/>
          <p:nvPr/>
        </p:nvSpPr>
        <p:spPr>
          <a:xfrm>
            <a:off x="398036" y="5112606"/>
            <a:ext cx="1582234" cy="360000"/>
          </a:xfrm>
          <a:prstGeom prst="roundRect">
            <a:avLst>
              <a:gd name="adj" fmla="val 6882"/>
            </a:avLst>
          </a:prstGeom>
          <a:solidFill>
            <a:srgbClr val="0000FF"/>
          </a:solidFill>
          <a:ln w="12700" cmpd="sng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37451" rtlCol="0" anchor="ctr"/>
          <a:lstStyle/>
          <a:p>
            <a:pPr algn="ctr"/>
            <a:r>
              <a:rPr lang="ja-JP" altLang="en-US" sz="1700" b="1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対象となる方</a:t>
            </a:r>
          </a:p>
        </p:txBody>
      </p:sp>
      <p:sp>
        <p:nvSpPr>
          <p:cNvPr id="12" name="角丸四角形 11"/>
          <p:cNvSpPr/>
          <p:nvPr/>
        </p:nvSpPr>
        <p:spPr>
          <a:xfrm>
            <a:off x="468132" y="5615060"/>
            <a:ext cx="4392458" cy="44649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125" tIns="47563" rIns="95125" bIns="47563" rtlCol="0" anchor="t"/>
          <a:lstStyle/>
          <a:p>
            <a:r>
              <a:rPr lang="ja-JP" altLang="en-US" sz="18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</a:t>
            </a:r>
            <a:r>
              <a:rPr lang="ja-JP" altLang="en-US" sz="18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疾病に</a:t>
            </a:r>
            <a:r>
              <a:rPr lang="ja-JP" altLang="en-US" sz="18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該当する方</a:t>
            </a:r>
            <a:r>
              <a:rPr lang="ja-JP" altLang="en-US" sz="18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（次ページ参照</a:t>
            </a:r>
            <a:r>
              <a:rPr lang="ja-JP" altLang="en-US" sz="18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）</a:t>
            </a:r>
          </a:p>
        </p:txBody>
      </p:sp>
      <p:sp>
        <p:nvSpPr>
          <p:cNvPr id="13" name="角丸四角形 12"/>
          <p:cNvSpPr/>
          <p:nvPr/>
        </p:nvSpPr>
        <p:spPr>
          <a:xfrm>
            <a:off x="360090" y="6516762"/>
            <a:ext cx="1584000" cy="360000"/>
          </a:xfrm>
          <a:prstGeom prst="roundRect">
            <a:avLst>
              <a:gd name="adj" fmla="val 8730"/>
            </a:avLst>
          </a:prstGeom>
          <a:solidFill>
            <a:srgbClr val="0000FF"/>
          </a:solidFill>
          <a:ln w="12700" cmpd="sng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37451" rtlCol="0" anchor="ctr"/>
          <a:lstStyle/>
          <a:p>
            <a:pPr algn="ctr"/>
            <a:r>
              <a:rPr lang="ja-JP" altLang="en-US" sz="1700" b="1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手続き</a:t>
            </a:r>
          </a:p>
        </p:txBody>
      </p:sp>
      <p:sp>
        <p:nvSpPr>
          <p:cNvPr id="14" name="角丸四角形 13"/>
          <p:cNvSpPr/>
          <p:nvPr/>
        </p:nvSpPr>
        <p:spPr>
          <a:xfrm>
            <a:off x="370311" y="6949475"/>
            <a:ext cx="6686523" cy="2195539"/>
          </a:xfrm>
          <a:prstGeom prst="roundRect">
            <a:avLst>
              <a:gd name="adj" fmla="val 7391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125" tIns="47563" rIns="95125" bIns="47563" rtlCol="0" anchor="t"/>
          <a:lstStyle/>
          <a:p>
            <a:pPr marL="181662" indent="-181662">
              <a:lnSpc>
                <a:spcPts val="2000"/>
              </a:lnSpc>
            </a:pP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◆対象疾病に罹患していることがわかる証明書（診断書など）</a:t>
            </a: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を</a:t>
            </a:r>
            <a:endParaRPr lang="en-US" altLang="ja-JP" sz="1600" b="1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1662" indent="-181662">
              <a:lnSpc>
                <a:spcPts val="2000"/>
              </a:lnSpc>
            </a:pPr>
            <a:r>
              <a:rPr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en-US" altLang="ja-JP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 </a:t>
            </a: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持参</a:t>
            </a: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し</a:t>
            </a: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</a:t>
            </a: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お住まいの市区町村の担当窓口</a:t>
            </a: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にサービスの利用を申請</a:t>
            </a:r>
            <a:endParaRPr lang="en-US" altLang="ja-JP" sz="1600" b="1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1662" indent="-181662">
              <a:lnSpc>
                <a:spcPts val="2000"/>
              </a:lnSpc>
            </a:pP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して</a:t>
            </a: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ください。</a:t>
            </a:r>
            <a:endParaRPr lang="en-US" altLang="ja-JP" sz="1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600"/>
              </a:lnSpc>
            </a:pPr>
            <a:endParaRPr lang="en-US" altLang="ja-JP" sz="1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1662" indent="-181662">
              <a:lnSpc>
                <a:spcPts val="2000"/>
              </a:lnSpc>
            </a:pP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◆障害支援区分の認定や支給決定などの手続き後、必要と</a:t>
            </a: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認められたサービス</a:t>
            </a: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を利用できます。</a:t>
            </a:r>
            <a:endParaRPr lang="en-US" altLang="ja-JP" sz="1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361950" indent="-180975">
              <a:lnSpc>
                <a:spcPts val="1600"/>
              </a:lnSpc>
            </a:pPr>
            <a:r>
              <a:rPr lang="ja-JP" altLang="en-US" sz="1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（訓練系・就労系</a:t>
            </a:r>
            <a:r>
              <a:rPr lang="ja-JP" altLang="en-US" sz="1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サービス等は</a:t>
            </a:r>
            <a:r>
              <a:rPr lang="ja-JP" altLang="en-US" sz="1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障害支援区分の認定を</a:t>
            </a:r>
            <a:r>
              <a:rPr lang="ja-JP" altLang="en-US" sz="1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受ける必要は</a:t>
            </a:r>
            <a:r>
              <a:rPr lang="ja-JP" altLang="en-US" sz="1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ありません）</a:t>
            </a:r>
            <a:endParaRPr lang="en-US" altLang="ja-JP" sz="12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600"/>
              </a:lnSpc>
            </a:pPr>
            <a:endParaRPr lang="en-US" altLang="ja-JP" sz="1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1662" indent="-181662">
              <a:lnSpc>
                <a:spcPts val="2000"/>
              </a:lnSpc>
            </a:pP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◆詳しい手続き方法については、お住まいの市区町村の</a:t>
            </a: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担当窓口に</a:t>
            </a:r>
            <a:endParaRPr lang="en-US" altLang="ja-JP" sz="1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1662" indent="-181662">
              <a:lnSpc>
                <a:spcPts val="2000"/>
              </a:lnSpc>
            </a:pP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  お問い合わせください。</a:t>
            </a:r>
          </a:p>
        </p:txBody>
      </p:sp>
      <p:pic>
        <p:nvPicPr>
          <p:cNvPr id="18" name="図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891" y="5112606"/>
            <a:ext cx="1426830" cy="1512168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3096394" y="9377572"/>
            <a:ext cx="1543231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ctr">
            <a:spAutoFit/>
          </a:bodyPr>
          <a:lstStyle/>
          <a:p>
            <a:r>
              <a:rPr lang="ja-JP" altLang="en-US" sz="1800" dirty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厚生労働省　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346" y="9347029"/>
            <a:ext cx="278305" cy="294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テキスト ボックス 22"/>
          <p:cNvSpPr txBox="1"/>
          <p:nvPr/>
        </p:nvSpPr>
        <p:spPr>
          <a:xfrm>
            <a:off x="1677840" y="6892731"/>
            <a:ext cx="59046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700" dirty="0" smtClean="0"/>
              <a:t> り    かん</a:t>
            </a:r>
            <a:endParaRPr kumimoji="1" lang="ja-JP" altLang="en-US" sz="700" dirty="0"/>
          </a:p>
        </p:txBody>
      </p:sp>
      <p:cxnSp>
        <p:nvCxnSpPr>
          <p:cNvPr id="25" name="直線コネクタ 24"/>
          <p:cNvCxnSpPr/>
          <p:nvPr/>
        </p:nvCxnSpPr>
        <p:spPr>
          <a:xfrm>
            <a:off x="360090" y="4680558"/>
            <a:ext cx="64170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556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923</TotalTime>
  <Words>131</Words>
  <Application>Microsoft Office PowerPoint</Application>
  <PresentationFormat>ユーザー設定</PresentationFormat>
  <Paragraphs>29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​​テーマ</vt:lpstr>
      <vt:lpstr>PowerPoint プレゼンテーション</vt:lpstr>
    </vt:vector>
  </TitlesOfParts>
  <Company>厚生労働省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厚生労働省ネットワークシステム</dc:creator>
  <cp:lastModifiedBy>厚生労働省ネットワークシステム</cp:lastModifiedBy>
  <cp:revision>114</cp:revision>
  <cp:lastPrinted>2015-06-04T02:45:56Z</cp:lastPrinted>
  <dcterms:created xsi:type="dcterms:W3CDTF">2014-11-11T10:04:17Z</dcterms:created>
  <dcterms:modified xsi:type="dcterms:W3CDTF">2017-02-23T13:58:06Z</dcterms:modified>
</cp:coreProperties>
</file>