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07200" cy="99393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BE4AE-414A-416F-90F9-77DA9E2DA3A1}" type="datetimeFigureOut">
              <a:rPr kumimoji="1" lang="ja-JP" altLang="en-US" smtClean="0"/>
              <a:t>2016/1/15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5798CA-BDBF-463E-8DE3-D602FADABB2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950227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920750" y="746125"/>
            <a:ext cx="4965700" cy="3725863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035E6F-650E-4B7C-B004-3CCF9C8C43E9}" type="slidenum">
              <a:rPr lang="ja-JP" altLang="en-US" smtClean="0">
                <a:solidFill>
                  <a:prstClr val="black"/>
                </a:solidFill>
              </a:rPr>
              <a:pPr/>
              <a:t>1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0389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sz="14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798CA-BDBF-463E-8DE3-D602FADABB27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06851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95524-F639-410B-B2C3-07A8D50EDF01}" type="datetimeFigureOut">
              <a:rPr kumimoji="1" lang="ja-JP" altLang="en-US" smtClean="0"/>
              <a:t>2016/1/15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F2D64-52A7-4C17-9685-DEB38783D1C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51523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95524-F639-410B-B2C3-07A8D50EDF01}" type="datetimeFigureOut">
              <a:rPr kumimoji="1" lang="ja-JP" altLang="en-US" smtClean="0"/>
              <a:t>2016/1/15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F2D64-52A7-4C17-9685-DEB38783D1C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38036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95524-F639-410B-B2C3-07A8D50EDF01}" type="datetimeFigureOut">
              <a:rPr kumimoji="1" lang="ja-JP" altLang="en-US" smtClean="0"/>
              <a:t>2016/1/15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F2D64-52A7-4C17-9685-DEB38783D1C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31238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95524-F639-410B-B2C3-07A8D50EDF01}" type="datetimeFigureOut">
              <a:rPr kumimoji="1" lang="ja-JP" altLang="en-US" smtClean="0"/>
              <a:t>2016/1/15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F2D64-52A7-4C17-9685-DEB38783D1C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1872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95524-F639-410B-B2C3-07A8D50EDF01}" type="datetimeFigureOut">
              <a:rPr kumimoji="1" lang="ja-JP" altLang="en-US" smtClean="0"/>
              <a:t>2016/1/15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F2D64-52A7-4C17-9685-DEB38783D1C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832947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95524-F639-410B-B2C3-07A8D50EDF01}" type="datetimeFigureOut">
              <a:rPr kumimoji="1" lang="ja-JP" altLang="en-US" smtClean="0"/>
              <a:t>2016/1/15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F2D64-52A7-4C17-9685-DEB38783D1C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785835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95524-F639-410B-B2C3-07A8D50EDF01}" type="datetimeFigureOut">
              <a:rPr kumimoji="1" lang="ja-JP" altLang="en-US" smtClean="0"/>
              <a:t>2016/1/15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F2D64-52A7-4C17-9685-DEB38783D1C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54980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95524-F639-410B-B2C3-07A8D50EDF01}" type="datetimeFigureOut">
              <a:rPr kumimoji="1" lang="ja-JP" altLang="en-US" smtClean="0"/>
              <a:t>2016/1/15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F2D64-52A7-4C17-9685-DEB38783D1C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3611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95524-F639-410B-B2C3-07A8D50EDF01}" type="datetimeFigureOut">
              <a:rPr kumimoji="1" lang="ja-JP" altLang="en-US" smtClean="0"/>
              <a:t>2016/1/15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F2D64-52A7-4C17-9685-DEB38783D1C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78729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95524-F639-410B-B2C3-07A8D50EDF01}" type="datetimeFigureOut">
              <a:rPr kumimoji="1" lang="ja-JP" altLang="en-US" smtClean="0"/>
              <a:t>2016/1/15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F2D64-52A7-4C17-9685-DEB38783D1C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28981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95524-F639-410B-B2C3-07A8D50EDF01}" type="datetimeFigureOut">
              <a:rPr kumimoji="1" lang="ja-JP" altLang="en-US" smtClean="0"/>
              <a:t>2016/1/15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F2D64-52A7-4C17-9685-DEB38783D1C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72746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C95524-F639-410B-B2C3-07A8D50EDF01}" type="datetimeFigureOut">
              <a:rPr kumimoji="1" lang="ja-JP" altLang="en-US" smtClean="0"/>
              <a:t>2016/1/15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F2D64-52A7-4C17-9685-DEB38783D1C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26308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79514" y="1222017"/>
            <a:ext cx="1656184" cy="3215099"/>
          </a:xfrm>
          <a:solidFill>
            <a:schemeClr val="tx2">
              <a:lumMod val="20000"/>
              <a:lumOff val="80000"/>
            </a:schemeClr>
          </a:solidFill>
          <a:ln w="127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kumimoji="1" lang="ja-JP" altLang="en-US" sz="2000" dirty="0" smtClean="0"/>
              <a:t>対象事業者</a:t>
            </a:r>
            <a:endParaRPr kumimoji="1" lang="ja-JP" altLang="en-US" sz="20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2915816" y="3861048"/>
            <a:ext cx="3456384" cy="720080"/>
          </a:xfrm>
          <a:solidFill>
            <a:schemeClr val="tx2">
              <a:lumMod val="20000"/>
              <a:lumOff val="80000"/>
            </a:schemeClr>
          </a:solidFill>
          <a:ln w="12700"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kumimoji="1" lang="en-US" altLang="ja-JP" sz="800" dirty="0" smtClean="0">
              <a:solidFill>
                <a:schemeClr val="tx1"/>
              </a:solidFill>
            </a:endParaRPr>
          </a:p>
          <a:p>
            <a:r>
              <a:rPr kumimoji="1" lang="ja-JP" altLang="en-US" sz="2000" dirty="0" smtClean="0">
                <a:solidFill>
                  <a:schemeClr val="tx1"/>
                </a:solidFill>
              </a:rPr>
              <a:t>関係府省庁等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sp>
        <p:nvSpPr>
          <p:cNvPr id="5" name="タイトル 1"/>
          <p:cNvSpPr txBox="1">
            <a:spLocks/>
          </p:cNvSpPr>
          <p:nvPr/>
        </p:nvSpPr>
        <p:spPr>
          <a:xfrm>
            <a:off x="7308304" y="1247274"/>
            <a:ext cx="1728192" cy="318983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ja-JP" altLang="en-US" sz="2000" dirty="0" smtClean="0">
                <a:solidFill>
                  <a:prstClr val="black"/>
                </a:solidFill>
              </a:rPr>
              <a:t>厚生労働大臣</a:t>
            </a:r>
            <a:endParaRPr lang="ja-JP" altLang="en-US" sz="2000" dirty="0">
              <a:solidFill>
                <a:prstClr val="black"/>
              </a:solidFill>
            </a:endParaRPr>
          </a:p>
        </p:txBody>
      </p:sp>
      <p:sp>
        <p:nvSpPr>
          <p:cNvPr id="6" name="円柱 5"/>
          <p:cNvSpPr/>
          <p:nvPr/>
        </p:nvSpPr>
        <p:spPr>
          <a:xfrm>
            <a:off x="3203848" y="1628800"/>
            <a:ext cx="2808312" cy="1440160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3347866" y="2276872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ja-JP" altLang="en-US" sz="2000" dirty="0" smtClean="0">
                <a:solidFill>
                  <a:prstClr val="white"/>
                </a:solidFill>
                <a:latin typeface="Calibri"/>
                <a:ea typeface="ＭＳ Ｐゴシック"/>
              </a:rPr>
              <a:t>特定接種管理システム</a:t>
            </a:r>
            <a:endParaRPr lang="ja-JP" altLang="en-US" sz="2000" dirty="0">
              <a:solidFill>
                <a:prstClr val="white"/>
              </a:solidFill>
              <a:latin typeface="Calibri"/>
              <a:ea typeface="ＭＳ Ｐゴシック"/>
            </a:endParaRPr>
          </a:p>
        </p:txBody>
      </p:sp>
      <p:sp>
        <p:nvSpPr>
          <p:cNvPr id="10" name="左矢印 9"/>
          <p:cNvSpPr/>
          <p:nvPr/>
        </p:nvSpPr>
        <p:spPr>
          <a:xfrm>
            <a:off x="1835698" y="2420888"/>
            <a:ext cx="1368152" cy="216024"/>
          </a:xfrm>
          <a:prstGeom prst="lef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13" name="右矢印 12"/>
          <p:cNvSpPr/>
          <p:nvPr/>
        </p:nvSpPr>
        <p:spPr>
          <a:xfrm>
            <a:off x="1835698" y="2060848"/>
            <a:ext cx="1368152" cy="216024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14" name="右矢印 13"/>
          <p:cNvSpPr/>
          <p:nvPr/>
        </p:nvSpPr>
        <p:spPr>
          <a:xfrm>
            <a:off x="6012160" y="2276872"/>
            <a:ext cx="1296144" cy="288032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15" name="下矢印 14"/>
          <p:cNvSpPr/>
          <p:nvPr/>
        </p:nvSpPr>
        <p:spPr>
          <a:xfrm>
            <a:off x="4067944" y="3068960"/>
            <a:ext cx="288032" cy="79208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16" name="上矢印 15"/>
          <p:cNvSpPr/>
          <p:nvPr/>
        </p:nvSpPr>
        <p:spPr>
          <a:xfrm>
            <a:off x="4932040" y="3068960"/>
            <a:ext cx="288032" cy="792088"/>
          </a:xfrm>
          <a:prstGeom prst="up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4" name="正方形/長方形 3"/>
          <p:cNvSpPr/>
          <p:nvPr/>
        </p:nvSpPr>
        <p:spPr>
          <a:xfrm>
            <a:off x="0" y="4797152"/>
            <a:ext cx="9144000" cy="2031325"/>
          </a:xfrm>
          <a:prstGeom prst="rect">
            <a:avLst/>
          </a:prstGeom>
          <a:ln>
            <a:solidFill>
              <a:schemeClr val="tx1"/>
            </a:solidFill>
            <a:prstDash val="sysDot"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ja-JP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※</a:t>
            </a:r>
            <a:r>
              <a:rPr lang="ja-JP" altLang="en-US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　関係府省庁等の管理者（申請内容の確認を行う者）に、各々の業種分類を管轄するＩＤを交付。</a:t>
            </a:r>
            <a:endParaRPr lang="en-US" altLang="ja-JP" sz="1400" dirty="0" smtClean="0">
              <a:solidFill>
                <a:prstClr val="black"/>
              </a:solidFill>
              <a:latin typeface="Calibri"/>
              <a:ea typeface="ＭＳ Ｐゴシック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ja-JP" altLang="en-US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①　</a:t>
            </a:r>
            <a:r>
              <a:rPr lang="ja-JP" altLang="ja-JP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ホームページ</a:t>
            </a:r>
            <a:r>
              <a:rPr lang="ja-JP" altLang="en-US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等</a:t>
            </a:r>
            <a:r>
              <a:rPr lang="ja-JP" altLang="ja-JP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で</a:t>
            </a:r>
            <a:r>
              <a:rPr lang="ja-JP" altLang="ja-JP" sz="1400" dirty="0">
                <a:solidFill>
                  <a:prstClr val="black"/>
                </a:solidFill>
                <a:latin typeface="Calibri"/>
                <a:ea typeface="ＭＳ Ｐゴシック"/>
              </a:rPr>
              <a:t>特定接種管理システムへの</a:t>
            </a:r>
            <a:r>
              <a:rPr lang="ja-JP" altLang="ja-JP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登録</a:t>
            </a:r>
            <a:r>
              <a:rPr lang="ja-JP" altLang="en-US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申請</a:t>
            </a:r>
            <a:r>
              <a:rPr lang="ja-JP" altLang="ja-JP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要件等</a:t>
            </a:r>
            <a:r>
              <a:rPr lang="ja-JP" altLang="ja-JP" sz="1400" dirty="0">
                <a:solidFill>
                  <a:prstClr val="black"/>
                </a:solidFill>
                <a:latin typeface="Calibri"/>
                <a:ea typeface="ＭＳ Ｐゴシック"/>
              </a:rPr>
              <a:t>を公示。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ja-JP" altLang="en-US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②　</a:t>
            </a:r>
            <a:r>
              <a:rPr lang="ja-JP" altLang="ja-JP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対象事</a:t>
            </a:r>
            <a:r>
              <a:rPr lang="ja-JP" altLang="ja-JP" sz="1400" dirty="0">
                <a:solidFill>
                  <a:prstClr val="black"/>
                </a:solidFill>
                <a:latin typeface="Calibri"/>
                <a:ea typeface="ＭＳ Ｐゴシック"/>
              </a:rPr>
              <a:t>業者が各自インターネット回線を通じ、</a:t>
            </a:r>
            <a:r>
              <a:rPr lang="en-US" altLang="ja-JP" sz="1400" dirty="0">
                <a:solidFill>
                  <a:prstClr val="black"/>
                </a:solidFill>
                <a:latin typeface="Calibri"/>
                <a:ea typeface="ＭＳ Ｐゴシック"/>
              </a:rPr>
              <a:t>Web</a:t>
            </a:r>
            <a:r>
              <a:rPr lang="ja-JP" altLang="ja-JP" sz="1400" dirty="0">
                <a:solidFill>
                  <a:prstClr val="black"/>
                </a:solidFill>
                <a:latin typeface="Calibri"/>
                <a:ea typeface="ＭＳ Ｐゴシック"/>
              </a:rPr>
              <a:t>で必要事項（事業者の名称、</a:t>
            </a:r>
            <a:r>
              <a:rPr lang="ja-JP" altLang="ja-JP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所在地</a:t>
            </a:r>
            <a:r>
              <a:rPr lang="ja-JP" altLang="ja-JP" sz="1400" dirty="0">
                <a:solidFill>
                  <a:prstClr val="black"/>
                </a:solidFill>
                <a:latin typeface="Calibri"/>
                <a:ea typeface="ＭＳ Ｐゴシック"/>
              </a:rPr>
              <a:t>、登録</a:t>
            </a:r>
            <a:r>
              <a:rPr lang="ja-JP" altLang="ja-JP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対象業務</a:t>
            </a:r>
            <a:r>
              <a:rPr lang="ja-JP" altLang="ja-JP" sz="1400" dirty="0">
                <a:solidFill>
                  <a:prstClr val="black"/>
                </a:solidFill>
                <a:latin typeface="Calibri"/>
                <a:ea typeface="ＭＳ Ｐゴシック"/>
              </a:rPr>
              <a:t>、従業員数</a:t>
            </a:r>
            <a:r>
              <a:rPr lang="ja-JP" altLang="ja-JP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、</a:t>
            </a:r>
            <a:endParaRPr lang="en-US" altLang="ja-JP" sz="1400" dirty="0" smtClean="0">
              <a:solidFill>
                <a:prstClr val="black"/>
              </a:solidFill>
              <a:latin typeface="Calibri"/>
              <a:ea typeface="ＭＳ Ｐゴシック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ja-JP" altLang="en-US" sz="1400" dirty="0">
                <a:solidFill>
                  <a:prstClr val="black"/>
                </a:solidFill>
                <a:latin typeface="Calibri"/>
                <a:ea typeface="ＭＳ Ｐゴシック"/>
              </a:rPr>
              <a:t>　</a:t>
            </a:r>
            <a:r>
              <a:rPr lang="ja-JP" altLang="en-US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　業務</a:t>
            </a:r>
            <a:r>
              <a:rPr lang="ja-JP" altLang="ja-JP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継続</a:t>
            </a:r>
            <a:r>
              <a:rPr lang="ja-JP" altLang="ja-JP" sz="1400" dirty="0">
                <a:solidFill>
                  <a:prstClr val="black"/>
                </a:solidFill>
                <a:latin typeface="Calibri"/>
                <a:ea typeface="ＭＳ Ｐゴシック"/>
              </a:rPr>
              <a:t>計画の作成の有無、接種実施医療機関など）を登録申請する。</a:t>
            </a:r>
            <a:r>
              <a:rPr lang="en-US" altLang="ja-JP" sz="1400" dirty="0">
                <a:solidFill>
                  <a:prstClr val="black"/>
                </a:solidFill>
                <a:latin typeface="Calibri"/>
                <a:ea typeface="ＭＳ Ｐゴシック"/>
              </a:rPr>
              <a:t/>
            </a:r>
            <a:br>
              <a:rPr lang="en-US" altLang="ja-JP" sz="1400" dirty="0">
                <a:solidFill>
                  <a:prstClr val="black"/>
                </a:solidFill>
                <a:latin typeface="Calibri"/>
                <a:ea typeface="ＭＳ Ｐゴシック"/>
              </a:rPr>
            </a:br>
            <a:r>
              <a:rPr lang="ja-JP" altLang="en-US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③　</a:t>
            </a:r>
            <a:r>
              <a:rPr lang="ja-JP" altLang="ja-JP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対象事</a:t>
            </a:r>
            <a:r>
              <a:rPr lang="ja-JP" altLang="ja-JP" sz="1400" dirty="0">
                <a:solidFill>
                  <a:prstClr val="black"/>
                </a:solidFill>
                <a:latin typeface="Calibri"/>
                <a:ea typeface="ＭＳ Ｐゴシック"/>
              </a:rPr>
              <a:t>業者から登録申請があった旨</a:t>
            </a:r>
            <a:r>
              <a:rPr lang="ja-JP" altLang="ja-JP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、</a:t>
            </a:r>
            <a:r>
              <a:rPr lang="ja-JP" altLang="en-US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関係府省庁等の</a:t>
            </a:r>
            <a:r>
              <a:rPr lang="ja-JP" altLang="ja-JP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担当者に</a:t>
            </a:r>
            <a:r>
              <a:rPr lang="ja-JP" altLang="en-US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通知</a:t>
            </a:r>
            <a:r>
              <a:rPr lang="ja-JP" altLang="ja-JP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。</a:t>
            </a:r>
            <a:endParaRPr lang="ja-JP" altLang="ja-JP" sz="1400" dirty="0">
              <a:solidFill>
                <a:prstClr val="black"/>
              </a:solidFill>
              <a:latin typeface="Calibri"/>
              <a:ea typeface="ＭＳ Ｐゴシック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ja-JP" altLang="en-US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④　関係府省庁等</a:t>
            </a:r>
            <a:r>
              <a:rPr lang="ja-JP" altLang="ja-JP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は</a:t>
            </a:r>
            <a:r>
              <a:rPr lang="ja-JP" altLang="ja-JP" sz="1400" dirty="0">
                <a:solidFill>
                  <a:prstClr val="black"/>
                </a:solidFill>
                <a:latin typeface="Calibri"/>
                <a:ea typeface="ＭＳ Ｐゴシック"/>
              </a:rPr>
              <a:t>特定接種管理システムへログインし、登録申請が</a:t>
            </a:r>
            <a:r>
              <a:rPr lang="ja-JP" altLang="ja-JP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あった事</a:t>
            </a:r>
            <a:r>
              <a:rPr lang="ja-JP" altLang="ja-JP" sz="1400" dirty="0">
                <a:solidFill>
                  <a:prstClr val="black"/>
                </a:solidFill>
                <a:latin typeface="Calibri"/>
                <a:ea typeface="ＭＳ Ｐゴシック"/>
              </a:rPr>
              <a:t>業者の</a:t>
            </a:r>
            <a:r>
              <a:rPr lang="ja-JP" altLang="ja-JP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登録可否</a:t>
            </a:r>
            <a:r>
              <a:rPr lang="ja-JP" altLang="ja-JP" sz="1400" dirty="0">
                <a:solidFill>
                  <a:prstClr val="black"/>
                </a:solidFill>
                <a:latin typeface="Calibri"/>
                <a:ea typeface="ＭＳ Ｐゴシック"/>
              </a:rPr>
              <a:t>に</a:t>
            </a:r>
            <a:r>
              <a:rPr lang="ja-JP" altLang="ja-JP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ついて</a:t>
            </a:r>
            <a:r>
              <a:rPr lang="ja-JP" altLang="en-US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確認</a:t>
            </a:r>
            <a:r>
              <a:rPr lang="ja-JP" altLang="ja-JP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、必要</a:t>
            </a:r>
            <a:endParaRPr lang="en-US" altLang="ja-JP" sz="1400" dirty="0" smtClean="0">
              <a:solidFill>
                <a:prstClr val="black"/>
              </a:solidFill>
              <a:latin typeface="Calibri"/>
              <a:ea typeface="ＭＳ Ｐゴシック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ja-JP" altLang="en-US" sz="1400" dirty="0">
                <a:solidFill>
                  <a:prstClr val="black"/>
                </a:solidFill>
                <a:latin typeface="Calibri"/>
                <a:ea typeface="ＭＳ Ｐゴシック"/>
              </a:rPr>
              <a:t>　</a:t>
            </a:r>
            <a:r>
              <a:rPr lang="ja-JP" altLang="en-US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　</a:t>
            </a:r>
            <a:r>
              <a:rPr lang="ja-JP" altLang="ja-JP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に</a:t>
            </a:r>
            <a:r>
              <a:rPr lang="ja-JP" altLang="ja-JP" sz="1400" dirty="0">
                <a:solidFill>
                  <a:prstClr val="black"/>
                </a:solidFill>
                <a:latin typeface="Calibri"/>
                <a:ea typeface="ＭＳ Ｐゴシック"/>
              </a:rPr>
              <a:t>応じて申請事業者</a:t>
            </a:r>
            <a:r>
              <a:rPr lang="ja-JP" altLang="ja-JP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へ</a:t>
            </a:r>
            <a:r>
              <a:rPr lang="ja-JP" altLang="en-US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疑義照会・</a:t>
            </a:r>
            <a:r>
              <a:rPr lang="ja-JP" altLang="ja-JP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差し戻し</a:t>
            </a:r>
            <a:r>
              <a:rPr lang="ja-JP" altLang="ja-JP" sz="1400" dirty="0">
                <a:solidFill>
                  <a:prstClr val="black"/>
                </a:solidFill>
                <a:latin typeface="Calibri"/>
                <a:ea typeface="ＭＳ Ｐゴシック"/>
              </a:rPr>
              <a:t>等を行う</a:t>
            </a:r>
            <a:r>
              <a:rPr lang="ja-JP" altLang="ja-JP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。</a:t>
            </a:r>
            <a:endParaRPr lang="en-US" altLang="ja-JP" sz="1400" dirty="0" smtClean="0">
              <a:solidFill>
                <a:prstClr val="black"/>
              </a:solidFill>
              <a:latin typeface="Calibri"/>
              <a:ea typeface="ＭＳ Ｐゴシック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ja-JP" altLang="en-US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⑤　関係府省庁は、厚生労働大臣へ確認した旨を通知。</a:t>
            </a:r>
            <a:endParaRPr lang="ja-JP" altLang="ja-JP" sz="1400" dirty="0">
              <a:solidFill>
                <a:prstClr val="black"/>
              </a:solidFill>
              <a:latin typeface="Calibri"/>
              <a:ea typeface="ＭＳ Ｐゴシック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ja-JP" altLang="en-US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⑥　厚生労働大臣は、</a:t>
            </a:r>
            <a:r>
              <a:rPr lang="ja-JP" altLang="ja-JP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対象事業者へ</a:t>
            </a:r>
            <a:r>
              <a:rPr lang="ja-JP" altLang="en-US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登録した旨</a:t>
            </a:r>
            <a:r>
              <a:rPr lang="ja-JP" altLang="ja-JP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を</a:t>
            </a:r>
            <a:r>
              <a:rPr lang="ja-JP" altLang="en-US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通知</a:t>
            </a:r>
            <a:r>
              <a:rPr lang="ja-JP" altLang="ja-JP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。対象事</a:t>
            </a:r>
            <a:r>
              <a:rPr lang="ja-JP" altLang="ja-JP" sz="1400" dirty="0">
                <a:solidFill>
                  <a:prstClr val="black"/>
                </a:solidFill>
                <a:latin typeface="Calibri"/>
                <a:ea typeface="ＭＳ Ｐゴシック"/>
              </a:rPr>
              <a:t>業者</a:t>
            </a:r>
            <a:r>
              <a:rPr lang="ja-JP" altLang="ja-JP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へ</a:t>
            </a:r>
            <a:r>
              <a:rPr lang="ja-JP" altLang="en-US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登録番号</a:t>
            </a:r>
            <a:r>
              <a:rPr lang="ja-JP" altLang="ja-JP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を</a:t>
            </a:r>
            <a:r>
              <a:rPr lang="ja-JP" altLang="ja-JP" sz="1400" dirty="0">
                <a:solidFill>
                  <a:prstClr val="black"/>
                </a:solidFill>
                <a:latin typeface="Calibri"/>
                <a:ea typeface="ＭＳ Ｐゴシック"/>
              </a:rPr>
              <a:t>付与</a:t>
            </a:r>
            <a:r>
              <a:rPr lang="ja-JP" altLang="ja-JP" sz="1400" dirty="0" smtClean="0">
                <a:solidFill>
                  <a:prstClr val="black"/>
                </a:solidFill>
                <a:latin typeface="Calibri"/>
                <a:ea typeface="ＭＳ Ｐゴシック"/>
              </a:rPr>
              <a:t>。</a:t>
            </a:r>
            <a:endParaRPr lang="ja-JP" altLang="ja-JP" sz="1400" dirty="0">
              <a:solidFill>
                <a:prstClr val="black"/>
              </a:solidFill>
              <a:latin typeface="Calibri"/>
              <a:ea typeface="ＭＳ Ｐゴシック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3563890" y="1074222"/>
            <a:ext cx="30232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ja-JP" altLang="en-US" sz="1600" dirty="0" smtClean="0">
                <a:solidFill>
                  <a:prstClr val="black"/>
                </a:solidFill>
                <a:latin typeface="Calibri"/>
                <a:ea typeface="ＭＳ Ｐゴシック"/>
              </a:rPr>
              <a:t>①ホームページ等で公示</a:t>
            </a:r>
            <a:endParaRPr lang="ja-JP" altLang="en-US" sz="1600" dirty="0">
              <a:solidFill>
                <a:prstClr val="black"/>
              </a:solidFill>
              <a:latin typeface="Calibri"/>
              <a:ea typeface="ＭＳ Ｐゴシック"/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2121496" y="1844824"/>
            <a:ext cx="866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ja-JP" altLang="en-US" sz="1600" dirty="0" smtClean="0">
                <a:solidFill>
                  <a:prstClr val="black"/>
                </a:solidFill>
                <a:latin typeface="Calibri"/>
                <a:ea typeface="ＭＳ Ｐゴシック"/>
              </a:rPr>
              <a:t>②申請</a:t>
            </a:r>
            <a:endParaRPr lang="ja-JP" altLang="en-US" sz="1600" dirty="0">
              <a:solidFill>
                <a:prstClr val="black"/>
              </a:solidFill>
              <a:latin typeface="Calibri"/>
              <a:ea typeface="ＭＳ Ｐゴシック"/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6084170" y="1836117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ja-JP" altLang="en-US" sz="1600" dirty="0" smtClean="0">
                <a:solidFill>
                  <a:prstClr val="black"/>
                </a:solidFill>
                <a:latin typeface="Calibri"/>
                <a:ea typeface="ＭＳ Ｐゴシック"/>
              </a:rPr>
              <a:t>⑤確認結果　　</a:t>
            </a:r>
            <a:endParaRPr lang="en-US" altLang="ja-JP" sz="1600" dirty="0" smtClean="0">
              <a:solidFill>
                <a:prstClr val="black"/>
              </a:solidFill>
              <a:latin typeface="Calibri"/>
              <a:ea typeface="ＭＳ Ｐゴシック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ja-JP" altLang="en-US" sz="1600" dirty="0">
                <a:solidFill>
                  <a:prstClr val="black"/>
                </a:solidFill>
                <a:latin typeface="Calibri"/>
                <a:ea typeface="ＭＳ Ｐゴシック"/>
              </a:rPr>
              <a:t>　</a:t>
            </a:r>
            <a:r>
              <a:rPr lang="ja-JP" altLang="en-US" sz="1600" dirty="0" smtClean="0">
                <a:solidFill>
                  <a:prstClr val="black"/>
                </a:solidFill>
                <a:latin typeface="Calibri"/>
                <a:ea typeface="ＭＳ Ｐゴシック"/>
              </a:rPr>
              <a:t>報告</a:t>
            </a:r>
            <a:endParaRPr lang="ja-JP" altLang="en-US" sz="1600" dirty="0">
              <a:solidFill>
                <a:prstClr val="black"/>
              </a:solidFill>
              <a:latin typeface="Calibri"/>
              <a:ea typeface="ＭＳ Ｐゴシック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1979714" y="2525999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ja-JP" altLang="en-US" sz="1600" dirty="0" smtClean="0">
                <a:solidFill>
                  <a:prstClr val="black"/>
                </a:solidFill>
                <a:latin typeface="Calibri"/>
                <a:ea typeface="ＭＳ Ｐゴシック"/>
              </a:rPr>
              <a:t>⑥登録結果送信（</a:t>
            </a:r>
            <a:r>
              <a:rPr lang="ja-JP" altLang="en-US" sz="1600" dirty="0">
                <a:solidFill>
                  <a:prstClr val="black"/>
                </a:solidFill>
                <a:latin typeface="Calibri"/>
                <a:ea typeface="ＭＳ Ｐゴシック"/>
              </a:rPr>
              <a:t>登録</a:t>
            </a:r>
            <a:r>
              <a:rPr lang="ja-JP" altLang="en-US" sz="1600" dirty="0" smtClean="0">
                <a:solidFill>
                  <a:prstClr val="black"/>
                </a:solidFill>
                <a:latin typeface="Calibri"/>
                <a:ea typeface="ＭＳ Ｐゴシック"/>
              </a:rPr>
              <a:t>番号付与）</a:t>
            </a:r>
            <a:endParaRPr lang="ja-JP" altLang="en-US" sz="1600" dirty="0">
              <a:solidFill>
                <a:prstClr val="black"/>
              </a:solidFill>
              <a:latin typeface="Calibri"/>
              <a:ea typeface="ＭＳ Ｐゴシック"/>
            </a:endParaRP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2484884" y="3306470"/>
            <a:ext cx="1799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ja-JP" altLang="en-US" sz="1600" dirty="0" smtClean="0">
                <a:solidFill>
                  <a:prstClr val="black"/>
                </a:solidFill>
                <a:latin typeface="Calibri"/>
                <a:ea typeface="ＭＳ Ｐゴシック"/>
              </a:rPr>
              <a:t>　　③確認依頼</a:t>
            </a:r>
            <a:endParaRPr lang="ja-JP" altLang="en-US" sz="1600" dirty="0">
              <a:solidFill>
                <a:prstClr val="black"/>
              </a:solidFill>
              <a:latin typeface="Calibri"/>
              <a:ea typeface="ＭＳ Ｐゴシック"/>
            </a:endParaRPr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5076058" y="3306470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ja-JP" altLang="en-US" sz="1600" dirty="0" smtClean="0">
                <a:solidFill>
                  <a:prstClr val="black"/>
                </a:solidFill>
                <a:latin typeface="Calibri"/>
                <a:ea typeface="ＭＳ Ｐゴシック"/>
              </a:rPr>
              <a:t>④確認</a:t>
            </a:r>
            <a:endParaRPr lang="ja-JP" altLang="en-US" sz="1600" dirty="0">
              <a:solidFill>
                <a:prstClr val="black"/>
              </a:solidFill>
              <a:latin typeface="Calibri"/>
              <a:ea typeface="ＭＳ Ｐゴシック"/>
            </a:endParaRP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971600" y="97468"/>
            <a:ext cx="6912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ja-JP" altLang="en-US" sz="2800" b="1" u="sng" dirty="0" smtClean="0">
                <a:solidFill>
                  <a:prstClr val="black"/>
                </a:solidFill>
                <a:latin typeface="Calibri"/>
                <a:ea typeface="ＭＳ Ｐゴシック"/>
              </a:rPr>
              <a:t>特定接種管理システムの概要</a:t>
            </a:r>
            <a:endParaRPr lang="ja-JP" altLang="en-US" sz="2800" b="1" u="sng" dirty="0">
              <a:solidFill>
                <a:prstClr val="black"/>
              </a:solidFill>
              <a:latin typeface="Calibri"/>
              <a:ea typeface="ＭＳ Ｐゴシック"/>
            </a:endParaRP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35496" y="611396"/>
            <a:ext cx="2810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ja-JP" dirty="0" smtClean="0">
                <a:solidFill>
                  <a:prstClr val="black"/>
                </a:solidFill>
                <a:latin typeface="Calibri"/>
                <a:ea typeface="ＭＳ Ｐゴシック"/>
              </a:rPr>
              <a:t>【</a:t>
            </a:r>
            <a:r>
              <a:rPr lang="ja-JP" altLang="en-US" u="sng" dirty="0" smtClean="0">
                <a:solidFill>
                  <a:prstClr val="black"/>
                </a:solidFill>
                <a:latin typeface="Calibri"/>
                <a:ea typeface="ＭＳ Ｐゴシック"/>
              </a:rPr>
              <a:t>事業者登録業務</a:t>
            </a:r>
            <a:r>
              <a:rPr lang="en-US" altLang="ja-JP" dirty="0" smtClean="0">
                <a:solidFill>
                  <a:prstClr val="black"/>
                </a:solidFill>
                <a:latin typeface="Calibri"/>
                <a:ea typeface="ＭＳ Ｐゴシック"/>
              </a:rPr>
              <a:t>】</a:t>
            </a:r>
            <a:endParaRPr lang="ja-JP" altLang="en-US" dirty="0">
              <a:solidFill>
                <a:prstClr val="black"/>
              </a:solidFill>
              <a:latin typeface="Calibri"/>
              <a:ea typeface="ＭＳ Ｐゴシック"/>
            </a:endParaRPr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2051722" y="3882534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ja-JP" altLang="en-US" sz="1600" dirty="0" smtClean="0">
                <a:solidFill>
                  <a:prstClr val="black"/>
                </a:solidFill>
                <a:latin typeface="Calibri"/>
                <a:ea typeface="ＭＳ Ｐゴシック"/>
              </a:rPr>
              <a:t>①周知</a:t>
            </a:r>
            <a:endParaRPr lang="ja-JP" altLang="en-US" sz="1600" dirty="0">
              <a:solidFill>
                <a:prstClr val="black"/>
              </a:solidFill>
              <a:latin typeface="Calibri"/>
              <a:ea typeface="ＭＳ Ｐゴシック"/>
            </a:endParaRPr>
          </a:p>
        </p:txBody>
      </p:sp>
      <p:cxnSp>
        <p:nvCxnSpPr>
          <p:cNvPr id="24" name="直線矢印コネクタ 23"/>
          <p:cNvCxnSpPr/>
          <p:nvPr/>
        </p:nvCxnSpPr>
        <p:spPr>
          <a:xfrm flipH="1">
            <a:off x="1835698" y="1412776"/>
            <a:ext cx="5472608" cy="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矢印コネクタ 25"/>
          <p:cNvCxnSpPr/>
          <p:nvPr/>
        </p:nvCxnSpPr>
        <p:spPr>
          <a:xfrm flipH="1">
            <a:off x="1835696" y="4221088"/>
            <a:ext cx="1082352" cy="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テキスト ボックス 8"/>
          <p:cNvSpPr txBox="1"/>
          <p:nvPr/>
        </p:nvSpPr>
        <p:spPr>
          <a:xfrm>
            <a:off x="7308304" y="620692"/>
            <a:ext cx="1979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ja-JP" altLang="en-US" sz="1200" dirty="0" smtClean="0">
                <a:solidFill>
                  <a:prstClr val="black"/>
                </a:solidFill>
                <a:latin typeface="Calibri"/>
                <a:ea typeface="ＭＳ Ｐゴシック"/>
              </a:rPr>
              <a:t>注）白の矢印は、</a:t>
            </a:r>
            <a:endParaRPr lang="en-US" altLang="ja-JP" sz="1200" dirty="0" smtClean="0">
              <a:solidFill>
                <a:prstClr val="black"/>
              </a:solidFill>
              <a:latin typeface="Calibri"/>
              <a:ea typeface="ＭＳ Ｐゴシック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ja-JP" altLang="en-US" sz="1200" dirty="0">
                <a:solidFill>
                  <a:prstClr val="black"/>
                </a:solidFill>
                <a:latin typeface="Calibri"/>
                <a:ea typeface="ＭＳ Ｐゴシック"/>
              </a:rPr>
              <a:t>　</a:t>
            </a:r>
            <a:r>
              <a:rPr lang="ja-JP" altLang="en-US" sz="1200" dirty="0" smtClean="0">
                <a:solidFill>
                  <a:prstClr val="black"/>
                </a:solidFill>
                <a:latin typeface="Calibri"/>
                <a:ea typeface="ＭＳ Ｐゴシック"/>
              </a:rPr>
              <a:t>　システムによる連絡</a:t>
            </a:r>
            <a:endParaRPr lang="ja-JP" altLang="en-US" sz="1200" dirty="0">
              <a:solidFill>
                <a:prstClr val="black"/>
              </a:solidFill>
              <a:latin typeface="Calibri"/>
              <a:ea typeface="ＭＳ Ｐゴシック"/>
            </a:endParaRPr>
          </a:p>
        </p:txBody>
      </p:sp>
      <p:sp>
        <p:nvSpPr>
          <p:cNvPr id="27" name="左大かっこ 26"/>
          <p:cNvSpPr/>
          <p:nvPr/>
        </p:nvSpPr>
        <p:spPr>
          <a:xfrm>
            <a:off x="7324707" y="589910"/>
            <a:ext cx="72008" cy="523220"/>
          </a:xfrm>
          <a:prstGeom prst="leftBracke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28" name="右大かっこ 27"/>
          <p:cNvSpPr/>
          <p:nvPr/>
        </p:nvSpPr>
        <p:spPr>
          <a:xfrm>
            <a:off x="8990779" y="559133"/>
            <a:ext cx="45719" cy="523220"/>
          </a:xfrm>
          <a:prstGeom prst="rightBracke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31" name="正方形/長方形 30"/>
          <p:cNvSpPr/>
          <p:nvPr/>
        </p:nvSpPr>
        <p:spPr>
          <a:xfrm>
            <a:off x="11196736" y="296838"/>
            <a:ext cx="638175" cy="3238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ja-JP" altLang="en-US" dirty="0">
                <a:solidFill>
                  <a:sysClr val="windowText" lastClr="000000"/>
                </a:solidFill>
              </a:rPr>
              <a:t>別紙</a:t>
            </a:r>
            <a:r>
              <a:rPr kumimoji="1" lang="ja-JP" altLang="en-US" sz="1100" dirty="0" smtClean="0">
                <a:solidFill>
                  <a:sysClr val="windowText" lastClr="000000"/>
                </a:solidFill>
              </a:rPr>
              <a:t>　　</a:t>
            </a:r>
            <a:endParaRPr kumimoji="1" lang="ja-JP" altLang="en-US" sz="1100" dirty="0">
              <a:solidFill>
                <a:sysClr val="windowText" lastClr="0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97468"/>
            <a:ext cx="804863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10173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円柱 3"/>
          <p:cNvSpPr/>
          <p:nvPr/>
        </p:nvSpPr>
        <p:spPr>
          <a:xfrm>
            <a:off x="3491880" y="908720"/>
            <a:ext cx="2124236" cy="1296144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ja-JP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5" name="テキスト ボックス 7"/>
          <p:cNvSpPr txBox="1"/>
          <p:nvPr/>
        </p:nvSpPr>
        <p:spPr>
          <a:xfrm>
            <a:off x="3491880" y="1537047"/>
            <a:ext cx="2052228" cy="3077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ja-JP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ja-JP" altLang="en-US" sz="1400" b="1" dirty="0" smtClean="0">
                <a:solidFill>
                  <a:prstClr val="white"/>
                </a:solidFill>
                <a:latin typeface="Calibri"/>
                <a:ea typeface="ＭＳ Ｐゴシック"/>
              </a:rPr>
              <a:t>特定接種管理システム</a:t>
            </a:r>
            <a:endParaRPr lang="ja-JP" altLang="en-US" sz="1400" b="1" dirty="0">
              <a:solidFill>
                <a:prstClr val="white"/>
              </a:solidFill>
              <a:latin typeface="Calibri"/>
              <a:ea typeface="ＭＳ Ｐゴシック"/>
            </a:endParaRPr>
          </a:p>
        </p:txBody>
      </p:sp>
      <p:sp>
        <p:nvSpPr>
          <p:cNvPr id="6" name="正方形/長方形 5"/>
          <p:cNvSpPr/>
          <p:nvPr/>
        </p:nvSpPr>
        <p:spPr>
          <a:xfrm>
            <a:off x="8028384" y="3113277"/>
            <a:ext cx="936104" cy="2331947"/>
          </a:xfrm>
          <a:prstGeom prst="rect">
            <a:avLst/>
          </a:prstGeom>
          <a:noFill/>
          <a:ln w="603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正方形/長方形 8"/>
          <p:cNvSpPr/>
          <p:nvPr/>
        </p:nvSpPr>
        <p:spPr>
          <a:xfrm>
            <a:off x="1691680" y="3140968"/>
            <a:ext cx="936104" cy="2300320"/>
          </a:xfrm>
          <a:prstGeom prst="rect">
            <a:avLst/>
          </a:prstGeom>
          <a:noFill/>
          <a:ln w="6032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>
            <a:off x="4860032" y="3140968"/>
            <a:ext cx="936104" cy="2264315"/>
          </a:xfrm>
          <a:prstGeom prst="rect">
            <a:avLst/>
          </a:prstGeom>
          <a:noFill/>
          <a:ln w="6032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5" name="直線矢印コネクタ 14"/>
          <p:cNvCxnSpPr/>
          <p:nvPr/>
        </p:nvCxnSpPr>
        <p:spPr>
          <a:xfrm flipV="1">
            <a:off x="1115616" y="1988840"/>
            <a:ext cx="2376264" cy="1152128"/>
          </a:xfrm>
          <a:prstGeom prst="straightConnector1">
            <a:avLst/>
          </a:prstGeom>
          <a:ln w="60325"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矢印コネクタ 18"/>
          <p:cNvCxnSpPr/>
          <p:nvPr/>
        </p:nvCxnSpPr>
        <p:spPr>
          <a:xfrm>
            <a:off x="2627784" y="4293096"/>
            <a:ext cx="648072" cy="0"/>
          </a:xfrm>
          <a:prstGeom prst="straightConnector1">
            <a:avLst/>
          </a:prstGeom>
          <a:ln w="1016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矢印コネクタ 24"/>
          <p:cNvCxnSpPr/>
          <p:nvPr/>
        </p:nvCxnSpPr>
        <p:spPr>
          <a:xfrm>
            <a:off x="683567" y="1196752"/>
            <a:ext cx="1" cy="1934712"/>
          </a:xfrm>
          <a:prstGeom prst="straightConnector1">
            <a:avLst/>
          </a:prstGeom>
          <a:ln w="603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矢印コネクタ 29"/>
          <p:cNvCxnSpPr/>
          <p:nvPr/>
        </p:nvCxnSpPr>
        <p:spPr>
          <a:xfrm flipH="1">
            <a:off x="5544108" y="1268760"/>
            <a:ext cx="2952328" cy="1"/>
          </a:xfrm>
          <a:prstGeom prst="straightConnector1">
            <a:avLst/>
          </a:prstGeom>
          <a:ln w="603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テキスト ボックス 47"/>
          <p:cNvSpPr txBox="1"/>
          <p:nvPr/>
        </p:nvSpPr>
        <p:spPr>
          <a:xfrm>
            <a:off x="971600" y="97468"/>
            <a:ext cx="6912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ja-JP" altLang="en-US" sz="2800" b="1" u="sng" dirty="0" smtClean="0">
                <a:solidFill>
                  <a:prstClr val="black"/>
                </a:solidFill>
                <a:latin typeface="Calibri"/>
                <a:ea typeface="ＭＳ Ｐゴシック"/>
              </a:rPr>
              <a:t>特定接種管理システム</a:t>
            </a:r>
            <a:r>
              <a:rPr lang="ja-JP" altLang="en-US" sz="2800" b="1" u="sng" dirty="0">
                <a:solidFill>
                  <a:prstClr val="black"/>
                </a:solidFill>
                <a:latin typeface="Calibri"/>
                <a:ea typeface="ＭＳ Ｐゴシック"/>
              </a:rPr>
              <a:t>　</a:t>
            </a:r>
            <a:r>
              <a:rPr lang="ja-JP" altLang="en-US" sz="2800" b="1" u="sng" dirty="0" smtClean="0">
                <a:solidFill>
                  <a:prstClr val="black"/>
                </a:solidFill>
                <a:latin typeface="Calibri"/>
                <a:ea typeface="ＭＳ Ｐゴシック"/>
              </a:rPr>
              <a:t>確認ルートの概要</a:t>
            </a:r>
            <a:endParaRPr lang="ja-JP" altLang="en-US" sz="2800" b="1" u="sng" dirty="0">
              <a:solidFill>
                <a:prstClr val="black"/>
              </a:solidFill>
              <a:latin typeface="Calibri"/>
              <a:ea typeface="ＭＳ Ｐゴシック"/>
            </a:endParaRPr>
          </a:p>
        </p:txBody>
      </p:sp>
      <p:sp>
        <p:nvSpPr>
          <p:cNvPr id="49" name="正方形/長方形 48"/>
          <p:cNvSpPr/>
          <p:nvPr/>
        </p:nvSpPr>
        <p:spPr>
          <a:xfrm>
            <a:off x="179512" y="3140968"/>
            <a:ext cx="936104" cy="2331947"/>
          </a:xfrm>
          <a:prstGeom prst="rect">
            <a:avLst/>
          </a:prstGeom>
          <a:noFill/>
          <a:ln w="6032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0" name="正方形/長方形 49"/>
          <p:cNvSpPr/>
          <p:nvPr/>
        </p:nvSpPr>
        <p:spPr>
          <a:xfrm>
            <a:off x="6415586" y="3140968"/>
            <a:ext cx="936104" cy="2331947"/>
          </a:xfrm>
          <a:prstGeom prst="rect">
            <a:avLst/>
          </a:prstGeom>
          <a:noFill/>
          <a:ln w="6032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65" name="直線コネクタ 64"/>
          <p:cNvCxnSpPr/>
          <p:nvPr/>
        </p:nvCxnSpPr>
        <p:spPr>
          <a:xfrm flipH="1">
            <a:off x="647564" y="1224756"/>
            <a:ext cx="2844317" cy="0"/>
          </a:xfrm>
          <a:prstGeom prst="line">
            <a:avLst/>
          </a:prstGeom>
          <a:ln w="603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線コネクタ 66"/>
          <p:cNvCxnSpPr/>
          <p:nvPr/>
        </p:nvCxnSpPr>
        <p:spPr>
          <a:xfrm>
            <a:off x="8460432" y="1268761"/>
            <a:ext cx="0" cy="1844516"/>
          </a:xfrm>
          <a:prstGeom prst="line">
            <a:avLst/>
          </a:prstGeom>
          <a:ln w="603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線矢印コネクタ 79"/>
          <p:cNvCxnSpPr>
            <a:stCxn id="4" idx="3"/>
            <a:endCxn id="13" idx="0"/>
          </p:cNvCxnSpPr>
          <p:nvPr/>
        </p:nvCxnSpPr>
        <p:spPr>
          <a:xfrm flipH="1">
            <a:off x="3743908" y="2204864"/>
            <a:ext cx="810090" cy="936104"/>
          </a:xfrm>
          <a:prstGeom prst="straightConnector1">
            <a:avLst/>
          </a:prstGeom>
          <a:ln w="38100">
            <a:solidFill>
              <a:schemeClr val="accent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線矢印コネクタ 82"/>
          <p:cNvCxnSpPr>
            <a:stCxn id="4" idx="3"/>
            <a:endCxn id="10" idx="0"/>
          </p:cNvCxnSpPr>
          <p:nvPr/>
        </p:nvCxnSpPr>
        <p:spPr>
          <a:xfrm>
            <a:off x="4553998" y="2204864"/>
            <a:ext cx="774086" cy="936104"/>
          </a:xfrm>
          <a:prstGeom prst="straightConnector1">
            <a:avLst/>
          </a:prstGeom>
          <a:ln w="38100">
            <a:solidFill>
              <a:schemeClr val="accent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線矢印コネクタ 93"/>
          <p:cNvCxnSpPr/>
          <p:nvPr/>
        </p:nvCxnSpPr>
        <p:spPr>
          <a:xfrm>
            <a:off x="2603272" y="5070914"/>
            <a:ext cx="3812314" cy="14270"/>
          </a:xfrm>
          <a:prstGeom prst="straightConnector1">
            <a:avLst/>
          </a:prstGeom>
          <a:ln w="101600">
            <a:solidFill>
              <a:schemeClr val="accent6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テキスト ボックス 96"/>
          <p:cNvSpPr txBox="1"/>
          <p:nvPr/>
        </p:nvSpPr>
        <p:spPr>
          <a:xfrm>
            <a:off x="365919" y="3356992"/>
            <a:ext cx="461665" cy="18002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kumimoji="1" lang="ja-JP" altLang="en-US" b="1" dirty="0" smtClean="0"/>
              <a:t>事　業　者</a:t>
            </a:r>
            <a:endParaRPr kumimoji="1" lang="ja-JP" altLang="en-US" b="1" dirty="0"/>
          </a:p>
        </p:txBody>
      </p:sp>
      <p:sp>
        <p:nvSpPr>
          <p:cNvPr id="98" name="テキスト ボックス 97"/>
          <p:cNvSpPr txBox="1"/>
          <p:nvPr/>
        </p:nvSpPr>
        <p:spPr>
          <a:xfrm>
            <a:off x="1928899" y="3356992"/>
            <a:ext cx="461665" cy="18002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ja-JP" altLang="en-US" b="1" dirty="0" smtClean="0"/>
              <a:t>市　町　村</a:t>
            </a:r>
            <a:endParaRPr kumimoji="1" lang="ja-JP" altLang="en-US" b="1" dirty="0"/>
          </a:p>
        </p:txBody>
      </p:sp>
      <p:sp>
        <p:nvSpPr>
          <p:cNvPr id="102" name="テキスト ボックス 101"/>
          <p:cNvSpPr txBox="1"/>
          <p:nvPr/>
        </p:nvSpPr>
        <p:spPr>
          <a:xfrm>
            <a:off x="5046439" y="3356992"/>
            <a:ext cx="461665" cy="18002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ja-JP" altLang="en-US" b="1" dirty="0" smtClean="0"/>
              <a:t>地方支分部局</a:t>
            </a:r>
            <a:endParaRPr lang="en-US" altLang="ja-JP" b="1" dirty="0" smtClean="0"/>
          </a:p>
        </p:txBody>
      </p:sp>
      <p:sp>
        <p:nvSpPr>
          <p:cNvPr id="103" name="テキスト ボックス 102"/>
          <p:cNvSpPr txBox="1"/>
          <p:nvPr/>
        </p:nvSpPr>
        <p:spPr>
          <a:xfrm>
            <a:off x="6660232" y="3356992"/>
            <a:ext cx="461665" cy="18002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ja-JP" altLang="en-US" b="1" dirty="0" smtClean="0"/>
              <a:t>関係</a:t>
            </a:r>
            <a:r>
              <a:rPr lang="ja-JP" altLang="en-US" b="1" dirty="0"/>
              <a:t>府省庁</a:t>
            </a:r>
            <a:endParaRPr lang="en-US" altLang="ja-JP" b="1" dirty="0" smtClean="0"/>
          </a:p>
        </p:txBody>
      </p:sp>
      <p:sp>
        <p:nvSpPr>
          <p:cNvPr id="104" name="テキスト ボックス 103"/>
          <p:cNvSpPr txBox="1"/>
          <p:nvPr/>
        </p:nvSpPr>
        <p:spPr>
          <a:xfrm>
            <a:off x="8286799" y="3284984"/>
            <a:ext cx="461665" cy="18002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ja-JP" altLang="en-US" b="1" dirty="0"/>
              <a:t>厚生労働省</a:t>
            </a:r>
            <a:endParaRPr lang="en-US" altLang="ja-JP" b="1" dirty="0" smtClean="0"/>
          </a:p>
        </p:txBody>
      </p:sp>
      <p:sp>
        <p:nvSpPr>
          <p:cNvPr id="121" name="テキスト ボックス 120"/>
          <p:cNvSpPr txBox="1"/>
          <p:nvPr/>
        </p:nvSpPr>
        <p:spPr>
          <a:xfrm rot="9316996" flipH="1" flipV="1">
            <a:off x="1956186" y="2098810"/>
            <a:ext cx="1145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 smtClean="0"/>
              <a:t>①申請</a:t>
            </a:r>
            <a:endParaRPr kumimoji="1" lang="ja-JP" altLang="en-US" dirty="0"/>
          </a:p>
        </p:txBody>
      </p:sp>
      <p:sp>
        <p:nvSpPr>
          <p:cNvPr id="124" name="テキスト ボックス 123"/>
          <p:cNvSpPr txBox="1"/>
          <p:nvPr/>
        </p:nvSpPr>
        <p:spPr>
          <a:xfrm rot="9081339" flipH="1" flipV="1">
            <a:off x="2569420" y="2397482"/>
            <a:ext cx="1655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 smtClean="0"/>
              <a:t>②確認依頼＊</a:t>
            </a:r>
            <a:endParaRPr lang="en-US" altLang="ja-JP" dirty="0" smtClean="0"/>
          </a:p>
        </p:txBody>
      </p:sp>
      <p:sp>
        <p:nvSpPr>
          <p:cNvPr id="126" name="テキスト ボックス 125"/>
          <p:cNvSpPr txBox="1"/>
          <p:nvPr/>
        </p:nvSpPr>
        <p:spPr>
          <a:xfrm rot="12276262" flipH="1" flipV="1">
            <a:off x="5621922" y="2191233"/>
            <a:ext cx="25382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 smtClean="0"/>
              <a:t>④確認結果報告</a:t>
            </a:r>
            <a:endParaRPr kumimoji="1" lang="ja-JP" altLang="en-US" dirty="0"/>
          </a:p>
        </p:txBody>
      </p:sp>
      <p:sp>
        <p:nvSpPr>
          <p:cNvPr id="13" name="正方形/長方形 12"/>
          <p:cNvSpPr/>
          <p:nvPr/>
        </p:nvSpPr>
        <p:spPr>
          <a:xfrm>
            <a:off x="3275856" y="3140968"/>
            <a:ext cx="936104" cy="2292006"/>
          </a:xfrm>
          <a:prstGeom prst="rect">
            <a:avLst/>
          </a:prstGeom>
          <a:noFill/>
          <a:ln w="6032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0" name="テキスト ボックス 99"/>
          <p:cNvSpPr txBox="1"/>
          <p:nvPr/>
        </p:nvSpPr>
        <p:spPr>
          <a:xfrm>
            <a:off x="3491880" y="3356992"/>
            <a:ext cx="461665" cy="18002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ja-JP" altLang="en-US" b="1" dirty="0" smtClean="0"/>
              <a:t>都道府県</a:t>
            </a:r>
            <a:endParaRPr lang="en-US" altLang="ja-JP" b="1" dirty="0" smtClean="0"/>
          </a:p>
        </p:txBody>
      </p:sp>
      <p:cxnSp>
        <p:nvCxnSpPr>
          <p:cNvPr id="155" name="直線矢印コネクタ 154"/>
          <p:cNvCxnSpPr/>
          <p:nvPr/>
        </p:nvCxnSpPr>
        <p:spPr>
          <a:xfrm>
            <a:off x="5544108" y="1988840"/>
            <a:ext cx="2484276" cy="1092217"/>
          </a:xfrm>
          <a:prstGeom prst="straightConnector1">
            <a:avLst/>
          </a:prstGeom>
          <a:ln w="60325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9" name="テキスト ボックス 168"/>
          <p:cNvSpPr txBox="1"/>
          <p:nvPr/>
        </p:nvSpPr>
        <p:spPr>
          <a:xfrm rot="10800000" flipH="1" flipV="1">
            <a:off x="2682040" y="3430740"/>
            <a:ext cx="809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 smtClean="0"/>
              <a:t>③</a:t>
            </a:r>
            <a:endParaRPr lang="en-US" altLang="ja-JP" dirty="0" smtClean="0"/>
          </a:p>
          <a:p>
            <a:r>
              <a:rPr kumimoji="1" lang="ja-JP" altLang="en-US" dirty="0"/>
              <a:t>確認</a:t>
            </a:r>
          </a:p>
        </p:txBody>
      </p:sp>
      <p:sp>
        <p:nvSpPr>
          <p:cNvPr id="170" name="テキスト ボックス 169"/>
          <p:cNvSpPr txBox="1"/>
          <p:nvPr/>
        </p:nvSpPr>
        <p:spPr>
          <a:xfrm rot="10800000" flipH="1" flipV="1">
            <a:off x="2638385" y="4673514"/>
            <a:ext cx="5760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 smtClean="0"/>
              <a:t>③</a:t>
            </a:r>
            <a:r>
              <a:rPr lang="ja-JP" altLang="en-US" sz="1200" dirty="0"/>
              <a:t>＊</a:t>
            </a:r>
            <a:endParaRPr kumimoji="1" lang="ja-JP" altLang="en-US" sz="1200" dirty="0"/>
          </a:p>
        </p:txBody>
      </p:sp>
      <p:cxnSp>
        <p:nvCxnSpPr>
          <p:cNvPr id="174" name="直線矢印コネクタ 173"/>
          <p:cNvCxnSpPr/>
          <p:nvPr/>
        </p:nvCxnSpPr>
        <p:spPr>
          <a:xfrm>
            <a:off x="4535996" y="2191019"/>
            <a:ext cx="1879590" cy="949949"/>
          </a:xfrm>
          <a:prstGeom prst="straightConnector1">
            <a:avLst/>
          </a:prstGeom>
          <a:ln w="38100">
            <a:solidFill>
              <a:schemeClr val="accent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直線矢印コネクタ 175"/>
          <p:cNvCxnSpPr/>
          <p:nvPr/>
        </p:nvCxnSpPr>
        <p:spPr>
          <a:xfrm flipH="1" flipV="1">
            <a:off x="5277271" y="2206520"/>
            <a:ext cx="1998222" cy="924945"/>
          </a:xfrm>
          <a:prstGeom prst="straightConnector1">
            <a:avLst/>
          </a:prstGeom>
          <a:ln w="889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直線矢印コネクタ 178"/>
          <p:cNvCxnSpPr/>
          <p:nvPr/>
        </p:nvCxnSpPr>
        <p:spPr>
          <a:xfrm>
            <a:off x="5797172" y="4348489"/>
            <a:ext cx="648072" cy="0"/>
          </a:xfrm>
          <a:prstGeom prst="straightConnector1">
            <a:avLst/>
          </a:prstGeom>
          <a:ln w="1016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直線矢印コネクタ 179"/>
          <p:cNvCxnSpPr/>
          <p:nvPr/>
        </p:nvCxnSpPr>
        <p:spPr>
          <a:xfrm>
            <a:off x="4229962" y="4306941"/>
            <a:ext cx="648072" cy="0"/>
          </a:xfrm>
          <a:prstGeom prst="straightConnector1">
            <a:avLst/>
          </a:prstGeom>
          <a:ln w="1016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6" name="テキスト ボックス 185"/>
          <p:cNvSpPr txBox="1"/>
          <p:nvPr/>
        </p:nvSpPr>
        <p:spPr>
          <a:xfrm rot="10800000" flipH="1" flipV="1">
            <a:off x="629562" y="6115361"/>
            <a:ext cx="739882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 smtClean="0"/>
              <a:t>②</a:t>
            </a:r>
            <a:r>
              <a:rPr lang="ja-JP" altLang="en-US" sz="1200" dirty="0" smtClean="0"/>
              <a:t>＊</a:t>
            </a:r>
            <a:r>
              <a:rPr lang="ja-JP" altLang="en-US" dirty="0" smtClean="0"/>
              <a:t> 、③</a:t>
            </a:r>
            <a:r>
              <a:rPr lang="ja-JP" altLang="en-US" sz="1200" dirty="0" smtClean="0"/>
              <a:t>＊</a:t>
            </a:r>
            <a:r>
              <a:rPr lang="ja-JP" altLang="en-US" dirty="0" smtClean="0"/>
              <a:t>について、業種により組み合わせが異なります。</a:t>
            </a:r>
            <a:endParaRPr lang="en-US" altLang="ja-JP" dirty="0" smtClean="0"/>
          </a:p>
          <a:p>
            <a:endParaRPr kumimoji="1" lang="ja-JP" altLang="en-US" sz="1200" dirty="0"/>
          </a:p>
        </p:txBody>
      </p:sp>
      <p:cxnSp>
        <p:nvCxnSpPr>
          <p:cNvPr id="187" name="直線矢印コネクタ 186"/>
          <p:cNvCxnSpPr/>
          <p:nvPr/>
        </p:nvCxnSpPr>
        <p:spPr>
          <a:xfrm flipH="1">
            <a:off x="2647015" y="2206520"/>
            <a:ext cx="1911971" cy="936104"/>
          </a:xfrm>
          <a:prstGeom prst="straightConnector1">
            <a:avLst/>
          </a:prstGeom>
          <a:ln w="38100">
            <a:solidFill>
              <a:schemeClr val="accent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0" name="テキスト ボックス 189"/>
          <p:cNvSpPr txBox="1"/>
          <p:nvPr/>
        </p:nvSpPr>
        <p:spPr>
          <a:xfrm rot="10800000" flipH="1" flipV="1">
            <a:off x="703662" y="791442"/>
            <a:ext cx="2463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 smtClean="0"/>
              <a:t>⑥登録結果報告</a:t>
            </a:r>
            <a:endParaRPr kumimoji="1" lang="ja-JP" altLang="en-US" dirty="0"/>
          </a:p>
        </p:txBody>
      </p:sp>
      <p:sp>
        <p:nvSpPr>
          <p:cNvPr id="191" name="テキスト ボックス 190"/>
          <p:cNvSpPr txBox="1"/>
          <p:nvPr/>
        </p:nvSpPr>
        <p:spPr>
          <a:xfrm rot="10800000" flipH="1" flipV="1">
            <a:off x="7334400" y="843389"/>
            <a:ext cx="910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⑤</a:t>
            </a:r>
            <a:r>
              <a:rPr lang="ja-JP" altLang="en-US" dirty="0" smtClean="0"/>
              <a:t>登録</a:t>
            </a:r>
            <a:endParaRPr kumimoji="1" lang="ja-JP" altLang="en-US" dirty="0"/>
          </a:p>
        </p:txBody>
      </p:sp>
      <p:sp>
        <p:nvSpPr>
          <p:cNvPr id="2" name="円/楕円 1"/>
          <p:cNvSpPr/>
          <p:nvPr/>
        </p:nvSpPr>
        <p:spPr>
          <a:xfrm>
            <a:off x="1331640" y="2996952"/>
            <a:ext cx="3177789" cy="2408331"/>
          </a:xfrm>
          <a:prstGeom prst="ellipse">
            <a:avLst/>
          </a:prstGeom>
          <a:noFill/>
          <a:ln w="889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3" name="正方形/長方形 42"/>
          <p:cNvSpPr/>
          <p:nvPr/>
        </p:nvSpPr>
        <p:spPr>
          <a:xfrm>
            <a:off x="11052720" y="746795"/>
            <a:ext cx="638175" cy="3238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ja-JP" altLang="en-US" dirty="0">
                <a:solidFill>
                  <a:sysClr val="windowText" lastClr="000000"/>
                </a:solidFill>
              </a:rPr>
              <a:t>別紙</a:t>
            </a:r>
            <a:r>
              <a:rPr kumimoji="1" lang="ja-JP" altLang="en-US" sz="1100" dirty="0" smtClean="0">
                <a:solidFill>
                  <a:sysClr val="windowText" lastClr="000000"/>
                </a:solidFill>
              </a:rPr>
              <a:t>　　</a:t>
            </a:r>
            <a:endParaRPr kumimoji="1" lang="ja-JP" altLang="en-US" sz="1100" dirty="0">
              <a:solidFill>
                <a:sysClr val="windowText" lastClr="0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0354" y="185246"/>
            <a:ext cx="804863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52099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517</TotalTime>
  <Words>111</Words>
  <Application>Microsoft Office PowerPoint</Application>
  <PresentationFormat>画面に合わせる (4:3)</PresentationFormat>
  <Paragraphs>46</Paragraphs>
  <Slides>2</Slides>
  <Notes>2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3" baseType="lpstr">
      <vt:lpstr>Office ​​テーマ</vt:lpstr>
      <vt:lpstr>対象事業者</vt:lpstr>
      <vt:lpstr>PowerPoint プレゼンテーション</vt:lpstr>
    </vt:vector>
  </TitlesOfParts>
  <Company>厚生労働省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厚生労働省ネットワークシステム</dc:creator>
  <cp:lastModifiedBy>厚生労働省ネットワークシステム</cp:lastModifiedBy>
  <cp:revision>32</cp:revision>
  <cp:lastPrinted>2015-12-22T11:10:27Z</cp:lastPrinted>
  <dcterms:created xsi:type="dcterms:W3CDTF">2015-11-11T01:53:43Z</dcterms:created>
  <dcterms:modified xsi:type="dcterms:W3CDTF">2016-01-15T04:09:56Z</dcterms:modified>
</cp:coreProperties>
</file>