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sldIdLst>
    <p:sldId id="257" r:id="rId2"/>
    <p:sldId id="261" r:id="rId3"/>
  </p:sldIdLst>
  <p:sldSz cx="6858000" cy="9906000" type="A4"/>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07" userDrawn="1">
          <p15:clr>
            <a:srgbClr val="A4A3A4"/>
          </p15:clr>
        </p15:guide>
        <p15:guide id="2" pos="18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0" autoAdjust="0"/>
    <p:restoredTop sz="94660"/>
  </p:normalViewPr>
  <p:slideViewPr>
    <p:cSldViewPr snapToGrid="0">
      <p:cViewPr varScale="1">
        <p:scale>
          <a:sx n="70" d="100"/>
          <a:sy n="70" d="100"/>
        </p:scale>
        <p:origin x="2004" y="84"/>
      </p:cViewPr>
      <p:guideLst>
        <p:guide orient="horz" pos="3007"/>
        <p:guide pos="18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3955597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2028970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205750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3199524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891532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3366408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2868268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126971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1622531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1388088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990921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D20EA12-D32A-4F5C-AE69-394F93CDD7E9}" type="datetimeFigureOut">
              <a:rPr kumimoji="1" lang="ja-JP" altLang="en-US" smtClean="0"/>
              <a:t>2018/9/26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E00EE2D-12F9-45A0-8570-3C064A24FB0E}" type="slidenum">
              <a:rPr kumimoji="1" lang="ja-JP" altLang="en-US" smtClean="0"/>
              <a:t>‹#›</a:t>
            </a:fld>
            <a:endParaRPr kumimoji="1" lang="ja-JP" altLang="en-US"/>
          </a:p>
        </p:txBody>
      </p:sp>
    </p:spTree>
    <p:extLst>
      <p:ext uri="{BB962C8B-B14F-4D97-AF65-F5344CB8AC3E}">
        <p14:creationId xmlns:p14="http://schemas.microsoft.com/office/powerpoint/2010/main" val="2866033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方形/長方形 1"/>
          <p:cNvSpPr/>
          <p:nvPr/>
        </p:nvSpPr>
        <p:spPr>
          <a:xfrm>
            <a:off x="159657" y="181283"/>
            <a:ext cx="6531428" cy="1595337"/>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2550" indent="-82550">
              <a:spcAft>
                <a:spcPts val="600"/>
              </a:spcAft>
            </a:pPr>
            <a:r>
              <a:rPr lang="ja-JP" altLang="en-US" sz="1700" dirty="0">
                <a:latin typeface="HGP創英角ﾎﾟｯﾌﾟ体" panose="040B0A00000000000000" pitchFamily="50" charset="-128"/>
                <a:ea typeface="HGP創英角ﾎﾟｯﾌﾟ体" panose="040B0A00000000000000" pitchFamily="50" charset="-128"/>
              </a:rPr>
              <a:t> 　</a:t>
            </a:r>
            <a:r>
              <a:rPr lang="ja-JP" altLang="en-US" sz="1700" dirty="0">
                <a:solidFill>
                  <a:schemeClr val="bg1"/>
                </a:solidFill>
                <a:latin typeface="HGP創英角ﾎﾟｯﾌﾟ体" panose="040B0A00000000000000" pitchFamily="50" charset="-128"/>
                <a:ea typeface="HGP創英角ﾎﾟｯﾌﾟ体" panose="040B0A00000000000000" pitchFamily="50" charset="-128"/>
              </a:rPr>
              <a:t>３歳から５歳までの子供たちの幼稚園、保育所、認定こども園などの利用料が無償化されます。</a:t>
            </a:r>
            <a:endParaRPr lang="en-US" altLang="ja-JP" sz="1700" dirty="0">
              <a:solidFill>
                <a:schemeClr val="bg1"/>
              </a:solidFill>
              <a:latin typeface="HGP創英角ﾎﾟｯﾌﾟ体" panose="040B0A00000000000000" pitchFamily="50" charset="-128"/>
              <a:ea typeface="HGP創英角ﾎﾟｯﾌﾟ体" panose="040B0A00000000000000" pitchFamily="50" charset="-128"/>
            </a:endParaRPr>
          </a:p>
          <a:p>
            <a:pPr marL="82550" indent="-82550">
              <a:spcAft>
                <a:spcPts val="600"/>
              </a:spcAft>
            </a:pPr>
            <a:r>
              <a:rPr lang="ja-JP" altLang="en-US" sz="1700" dirty="0">
                <a:solidFill>
                  <a:schemeClr val="bg1"/>
                </a:solidFill>
                <a:latin typeface="HGP創英角ﾎﾟｯﾌﾟ体" panose="040B0A00000000000000" pitchFamily="50" charset="-128"/>
                <a:ea typeface="HGP創英角ﾎﾟｯﾌﾟ体" panose="040B0A00000000000000" pitchFamily="50" charset="-128"/>
              </a:rPr>
              <a:t>　 消費税率引上げ時の２０１９年１０月１日からの実施を目指すこととされています。</a:t>
            </a:r>
            <a:endParaRPr kumimoji="1" lang="ja-JP" altLang="en-US" sz="1700" dirty="0">
              <a:solidFill>
                <a:schemeClr val="bg1"/>
              </a:solidFill>
              <a:latin typeface="HGP創英角ﾎﾟｯﾌﾟ体" panose="040B0A00000000000000" pitchFamily="50" charset="-128"/>
              <a:ea typeface="HGP創英角ﾎﾟｯﾌﾟ体" panose="040B0A00000000000000" pitchFamily="50" charset="-128"/>
            </a:endParaRPr>
          </a:p>
        </p:txBody>
      </p:sp>
      <p:sp>
        <p:nvSpPr>
          <p:cNvPr id="8" name="テキスト ボックス 7"/>
          <p:cNvSpPr txBox="1"/>
          <p:nvPr/>
        </p:nvSpPr>
        <p:spPr>
          <a:xfrm>
            <a:off x="330740" y="4575342"/>
            <a:ext cx="6222135" cy="5416868"/>
          </a:xfrm>
          <a:prstGeom prst="rect">
            <a:avLst/>
          </a:prstGeom>
          <a:noFill/>
        </p:spPr>
        <p:txBody>
          <a:bodyPr wrap="square" rtlCol="0">
            <a:spAutoFit/>
          </a:bodyPr>
          <a:lstStyle/>
          <a:p>
            <a:r>
              <a:rPr lang="ja-JP" altLang="en-US"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幼稚園、保育所、認定こども園等を利用する子供たち</a:t>
            </a:r>
            <a:endParaRPr lang="en-US" altLang="ja-JP"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kumimoji="1"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r>
              <a:rPr kumimoji="1"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kumimoji="1" lang="ja-JP" altLang="en-US" sz="1400" dirty="0" smtClean="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対象者・</a:t>
            </a:r>
            <a:r>
              <a:rPr kumimoji="1"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利用料</a:t>
            </a:r>
            <a:r>
              <a:rPr kumimoji="1"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p>
          <a:p>
            <a:pPr marL="174625" indent="-174625"/>
            <a:r>
              <a:rPr kumimoji="1" lang="ja-JP" altLang="en-US" sz="1400" dirty="0">
                <a:latin typeface="メイリオ" panose="020B0604030504040204" pitchFamily="50" charset="-128"/>
                <a:ea typeface="メイリオ" panose="020B0604030504040204" pitchFamily="50" charset="-128"/>
                <a:cs typeface="メイリオ" panose="020B0604030504040204" pitchFamily="50" charset="-128"/>
              </a:rPr>
              <a:t>○　幼稚園、保育所、認定こども園等を利用</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する</a:t>
            </a:r>
            <a:r>
              <a:rPr kumimoji="1" lang="ja-JP" altLang="en-US" sz="1400" dirty="0">
                <a:latin typeface="メイリオ" panose="020B0604030504040204" pitchFamily="50" charset="-128"/>
                <a:ea typeface="メイリオ" panose="020B0604030504040204" pitchFamily="50" charset="-128"/>
                <a:cs typeface="メイリオ" panose="020B0604030504040204" pitchFamily="50" charset="-128"/>
              </a:rPr>
              <a:t>３歳から５歳の全ての子供たちの</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利用料が無償化されます。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lang="en-US" altLang="ja-JP" sz="10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180975"/>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子ども・子育て支援新制度の対象とならない幼稚園の利用料については</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、同制度</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における利用者負担</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額を</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上限として無償化</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されます（上限月額</a:t>
            </a:r>
            <a:r>
              <a:rPr lang="en-US" altLang="ja-JP"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2.57</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万</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円</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a:t>
            </a:r>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180975"/>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180975"/>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実費として徴収されている費用（通園送迎費、食材料費、行事費など）は、無償化の対象外です。</a:t>
            </a:r>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180975"/>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180975"/>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幼稚園（４時間程度）については満３歳（３歳になった日）から、保育所については３歳児クラス（３歳になった後の最初の４月以降）から無償化されます。その他の施設等については、上記</a:t>
            </a:r>
            <a:r>
              <a:rPr lang="ja-JP" altLang="en-US" sz="1200" dirty="0" smtClean="0">
                <a:latin typeface="HGPｺﾞｼｯｸM" panose="020B0600000000000000" pitchFamily="50" charset="-128"/>
                <a:ea typeface="HGPｺﾞｼｯｸM" panose="020B0600000000000000" pitchFamily="50" charset="-128"/>
                <a:cs typeface="メイリオ" panose="020B0604030504040204" pitchFamily="50" charset="-128"/>
              </a:rPr>
              <a:t>取扱いも踏まえて</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、検討が行われているところです。</a:t>
            </a:r>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361950"/>
            <a:endParaRPr kumimoji="1"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０歳から２歳児の子供たちの利用料については、住民税非課税世帯を対象として無償化されます。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対象となる施設・サービス</a:t>
            </a:r>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p>
          <a:p>
            <a:pPr marL="174625" indent="-17462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幼稚園、保育所、認定こども園に加え、地域型保育（小規模保育、家庭的保育、居宅訪問型保育、事業所内保育）、企業主導型保育事業（標準的な利用料）も同様に無償化の対象とされます。</a:t>
            </a:r>
          </a:p>
          <a:p>
            <a:pPr marL="180975" indent="-180975"/>
            <a:endParaRPr lang="en-US" altLang="ja-JP" sz="8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174625" indent="-174625"/>
            <a:r>
              <a:rPr kumimoji="1"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rPr>
              <a:t>※</a:t>
            </a:r>
            <a:r>
              <a:rPr kumimoji="1"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最優先の課題である待機児童解消の実現に向けては、</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女性就業率</a:t>
            </a:r>
            <a:r>
              <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rPr>
              <a:t>80</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％に対応できる「子育て安心プラン」を前倒しし、</a:t>
            </a:r>
            <a:r>
              <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rPr>
              <a:t>2020</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年度末までに</a:t>
            </a:r>
            <a:r>
              <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rPr>
              <a:t>32</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万人分の受け皿整備を進めます。</a:t>
            </a:r>
            <a:endParaRPr kumimoji="1"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endParaRPr lang="en-US" altLang="ja-JP" sz="14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24" name="直線コネクタ 23"/>
          <p:cNvCxnSpPr/>
          <p:nvPr/>
        </p:nvCxnSpPr>
        <p:spPr>
          <a:xfrm>
            <a:off x="209632" y="4894900"/>
            <a:ext cx="6374780" cy="0"/>
          </a:xfrm>
          <a:prstGeom prst="line">
            <a:avLst/>
          </a:prstGeom>
          <a:ln w="28575"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
        <p:nvSpPr>
          <p:cNvPr id="7" name="テキスト ボックス 6"/>
          <p:cNvSpPr txBox="1"/>
          <p:nvPr/>
        </p:nvSpPr>
        <p:spPr>
          <a:xfrm>
            <a:off x="333202" y="2049302"/>
            <a:ext cx="6212305" cy="2677656"/>
          </a:xfrm>
          <a:prstGeom prst="rect">
            <a:avLst/>
          </a:prstGeom>
          <a:noFill/>
        </p:spPr>
        <p:txBody>
          <a:bodyPr wrap="square" rtlCol="0">
            <a:spAutoFit/>
          </a:bodyPr>
          <a:lstStyle/>
          <a:p>
            <a:pPr marL="174625" indent="-17462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子育て世帯を応援し、社会保障を全世代型へ抜本的に変えるため、幼児教育の無償化を一気に加速することとされました。幼児教育の無償化は、生涯にわたる人格形成の基礎を培う幼児教育の重要性や、幼児教育の負担軽減を図る少子化対策の観点などから取り組まれるもので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「新しい経済政策パッケージ」（</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2017</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12</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月８日</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閣議決定）、「経済財政運営と改革の基本方針</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2018</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2018</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年６月</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15</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日閣議決定）において、以下の方針が示され、消費税率引上げ時の</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2019</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10</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月１日からの実施を目指すこととされています。具体的な手続き等については、現在検討が行われているところです。</a:t>
            </a:r>
            <a:endParaRPr lang="ja-JP" altLang="ja-JP" sz="1400" kern="1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lang="ja-JP" altLang="ja-JP" sz="1400" kern="100" dirty="0">
              <a:latin typeface="メイリオ" panose="020B0604030504040204" pitchFamily="50" charset="-128"/>
              <a:ea typeface="メイリオ" panose="020B0604030504040204" pitchFamily="50" charset="-128"/>
              <a:cs typeface="メイリオ" panose="020B0604030504040204" pitchFamily="50" charset="-128"/>
            </a:endParaRPr>
          </a:p>
          <a:p>
            <a:pPr marL="174625" indent="-174625"/>
            <a:endParaRPr lang="ja-JP" altLang="ja-JP" sz="1400" kern="100" dirty="0">
              <a:effectLst/>
              <a:latin typeface="メイリオ" panose="020B0604030504040204" pitchFamily="50" charset="-128"/>
              <a:ea typeface="メイリオ" panose="020B0604030504040204" pitchFamily="50" charset="-128"/>
              <a:cs typeface="メイリオ" panose="020B0604030504040204" pitchFamily="50" charset="-128"/>
            </a:endParaRPr>
          </a:p>
        </p:txBody>
      </p:sp>
    </p:spTree>
    <p:extLst>
      <p:ext uri="{BB962C8B-B14F-4D97-AF65-F5344CB8AC3E}">
        <p14:creationId xmlns:p14="http://schemas.microsoft.com/office/powerpoint/2010/main" val="2134084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p:cNvSpPr txBox="1"/>
          <p:nvPr/>
        </p:nvSpPr>
        <p:spPr>
          <a:xfrm>
            <a:off x="281926" y="316170"/>
            <a:ext cx="6391081" cy="9394880"/>
          </a:xfrm>
          <a:prstGeom prst="rect">
            <a:avLst/>
          </a:prstGeom>
          <a:noFill/>
        </p:spPr>
        <p:txBody>
          <a:bodyPr wrap="square" rtlCol="0">
            <a:spAutoFit/>
          </a:bodyPr>
          <a:lstStyle/>
          <a:p>
            <a:r>
              <a:rPr lang="ja-JP" altLang="en-US"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幼稚園の預かり保育を利用する子供たち</a:t>
            </a:r>
            <a:endParaRPr lang="en-US" altLang="ja-JP"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対象者・</a:t>
            </a:r>
            <a:r>
              <a:rPr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利用料</a:t>
            </a:r>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幼稚園の預かり保育を利用する子供たちについては、新たに保育の必要性があると認定を受けた場合には、幼稚園保育料の無償化（</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上限月額</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2.57</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万円）に加え、利用実態に応じて、認可保育所における保育料の全国平均額（月額</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3.7</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万円）と幼稚園保育料の無償化の上限額との差額である最大月</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1.13</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万円までの範囲で預かり保育の利用料が無償化されます。</a:t>
            </a:r>
          </a:p>
          <a:p>
            <a:pPr marL="180975" indent="-180975"/>
            <a:endParaRPr lang="en-US" altLang="ja-JP" sz="8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rPr>
              <a:t>※</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認定こども園における子ども・子育て支援</a:t>
            </a:r>
            <a:r>
              <a:rPr lang="ja-JP" altLang="en-US" sz="1200">
                <a:latin typeface="HGPｺﾞｼｯｸM" panose="020B0600000000000000" pitchFamily="50" charset="-128"/>
                <a:ea typeface="HGPｺﾞｼｯｸM" panose="020B0600000000000000" pitchFamily="50" charset="-128"/>
                <a:cs typeface="メイリオ" panose="020B0604030504040204" pitchFamily="50" charset="-128"/>
              </a:rPr>
              <a:t>新制度</a:t>
            </a:r>
            <a:r>
              <a:rPr lang="ja-JP" altLang="en-US" sz="1200" smtClean="0">
                <a:latin typeface="HGPｺﾞｼｯｸM" panose="020B0600000000000000" pitchFamily="50" charset="-128"/>
                <a:ea typeface="HGPｺﾞｼｯｸM" panose="020B0600000000000000" pitchFamily="50" charset="-128"/>
                <a:cs typeface="メイリオ" panose="020B0604030504040204" pitchFamily="50" charset="-128"/>
              </a:rPr>
              <a:t>の１号</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認定の子供たちが利用</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す</a:t>
            </a:r>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る預かり保育も含まれます。</a:t>
            </a:r>
          </a:p>
          <a:p>
            <a:pPr marL="180975" indent="-180975"/>
            <a:endParaRPr lang="en-US" altLang="ja-JP" sz="12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認可外保育施設等を利用する子供たち</a:t>
            </a:r>
            <a:endParaRPr lang="en-US" altLang="ja-JP"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対象者・</a:t>
            </a:r>
            <a:r>
              <a:rPr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利用料</a:t>
            </a:r>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4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認可外保育施設等を利用する子供たちについても、保育の必要性があると認定された３歳から５歳の子供たちを対象として、認可保育所における保育料の全国平均額（月額</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3.7</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万円）までの利用料が無償化されます。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０歳から２歳児の子供たちについては、住民税非課税世帯の子供たちを対象として、月額</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4.2</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万円までの利用料が無償化されます。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400" dirty="0">
              <a:solidFill>
                <a:schemeClr val="tx2"/>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対象となる施設・サービス</a:t>
            </a:r>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認可外保育施設等とは、一般的な認可外保育施設、地方自治体独自の認証保育施設、ベビーホテル、ベビーシッター、認可外の事業所内保育等を指します。このほか、子ども・子育て支援法に基づく一時預かり事業、病児保育事業及びファミリー・サポート・センター事業を対象とし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4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無償化の対象となる認可外保育施設等は、都道府県等に届出を行い、国が定める認可外保育施設の指導監督基準を満たすことが必要です。ただし、経過措置として、指導監督基準を満たしていない場合でも無償化の対象とする５年間の猶予期間を設けます。</a:t>
            </a:r>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ja-JP" altLang="en-US"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いわゆる「障害児通園施設」を利用する子供たち</a:t>
            </a:r>
            <a:endParaRPr lang="en-US" altLang="ja-JP" sz="1600" b="1"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12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対象者・</a:t>
            </a:r>
            <a:r>
              <a:rPr lang="ja-JP" altLang="en-US"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利用料</a:t>
            </a:r>
            <a:r>
              <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rPr>
              <a:t>】</a:t>
            </a: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就学前の障害児の発達支援（いわゆる障害児通園施設）を利用する</a:t>
            </a:r>
            <a:r>
              <a:rPr lang="ja-JP" altLang="en-US" sz="1400" dirty="0">
                <a:latin typeface="HGPｺﾞｼｯｸM" panose="020B0600000000000000" pitchFamily="50" charset="-128"/>
                <a:ea typeface="HGPｺﾞｼｯｸM" panose="020B0600000000000000" pitchFamily="50" charset="-128"/>
                <a:cs typeface="メイリオ" panose="020B0604030504040204" pitchFamily="50" charset="-128"/>
              </a:rPr>
              <a:t>子供たち</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について、利用料が無償化されます。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endParaRPr lang="en-US" altLang="ja-JP" sz="5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361950" indent="-361950"/>
            <a:r>
              <a:rPr lang="ja-JP" altLang="en-US" sz="1200" dirty="0">
                <a:latin typeface="HGPｺﾞｼｯｸM" panose="020B0600000000000000" pitchFamily="50" charset="-128"/>
                <a:ea typeface="HGPｺﾞｼｯｸM" panose="020B0600000000000000" pitchFamily="50" charset="-128"/>
                <a:cs typeface="メイリオ" panose="020B0604030504040204" pitchFamily="50" charset="-128"/>
              </a:rPr>
              <a:t>　　＊　３歳から５歳が対象です（なお、０歳から２歳児の住民税非課税世帯については、既に無償となっています）。</a:t>
            </a:r>
            <a:endParaRPr lang="en-US" altLang="ja-JP" sz="1200" dirty="0">
              <a:latin typeface="HGPｺﾞｼｯｸM" panose="020B0600000000000000" pitchFamily="50" charset="-128"/>
              <a:ea typeface="HGPｺﾞｼｯｸM" panose="020B0600000000000000" pitchFamily="50" charset="-128"/>
              <a:cs typeface="メイリオ" panose="020B0604030504040204" pitchFamily="50" charset="-128"/>
            </a:endParaRPr>
          </a:p>
          <a:p>
            <a:pPr marL="180975" indent="-180975"/>
            <a:endParaRPr lang="en-US" altLang="ja-JP" sz="1400" dirty="0">
              <a:solidFill>
                <a:schemeClr val="accent1"/>
              </a:solidFill>
              <a:latin typeface="メイリオ" panose="020B0604030504040204" pitchFamily="50" charset="-128"/>
              <a:ea typeface="メイリオ" panose="020B0604030504040204" pitchFamily="50" charset="-128"/>
              <a:cs typeface="メイリオ" panose="020B0604030504040204" pitchFamily="50" charset="-128"/>
            </a:endParaRPr>
          </a:p>
          <a:p>
            <a:pPr marL="180975" indent="-180975"/>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幼稚園、保育所、認定こども園といわゆる障害児通園施設の両方を利用する場合は、両方とも無償化の対象となります。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4" name="直線コネクタ 3"/>
          <p:cNvCxnSpPr/>
          <p:nvPr/>
        </p:nvCxnSpPr>
        <p:spPr>
          <a:xfrm>
            <a:off x="307601" y="2997271"/>
            <a:ext cx="6374780" cy="0"/>
          </a:xfrm>
          <a:prstGeom prst="line">
            <a:avLst/>
          </a:prstGeom>
          <a:ln w="28575"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cxnSp>
        <p:nvCxnSpPr>
          <p:cNvPr id="5" name="直線コネクタ 4"/>
          <p:cNvCxnSpPr/>
          <p:nvPr/>
        </p:nvCxnSpPr>
        <p:spPr>
          <a:xfrm>
            <a:off x="310841" y="7476869"/>
            <a:ext cx="6374780" cy="0"/>
          </a:xfrm>
          <a:prstGeom prst="line">
            <a:avLst/>
          </a:prstGeom>
          <a:ln w="28575"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cxnSp>
        <p:nvCxnSpPr>
          <p:cNvPr id="7" name="直線コネクタ 6"/>
          <p:cNvCxnSpPr/>
          <p:nvPr/>
        </p:nvCxnSpPr>
        <p:spPr>
          <a:xfrm>
            <a:off x="307601" y="622717"/>
            <a:ext cx="6374780" cy="0"/>
          </a:xfrm>
          <a:prstGeom prst="line">
            <a:avLst/>
          </a:prstGeom>
          <a:ln w="28575"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363707"/>
      </p:ext>
    </p:extLst>
  </p:cSld>
  <p:clrMapOvr>
    <a:masterClrMapping/>
  </p:clrMapOvr>
</p:sld>
</file>

<file path=ppt/theme/theme1.xml><?xml version="1.0" encoding="utf-8"?>
<a:theme xmlns:a="http://schemas.openxmlformats.org/drawingml/2006/main" name="Office テーマ">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36</Words>
  <Application>Microsoft Office PowerPoint</Application>
  <PresentationFormat>A4 210 x 297 mm</PresentationFormat>
  <Paragraphs>49</Paragraphs>
  <Slides>2</Slides>
  <Notes>0</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2</vt:i4>
      </vt:variant>
    </vt:vector>
  </HeadingPairs>
  <TitlesOfParts>
    <vt:vector size="10" baseType="lpstr">
      <vt:lpstr>HGPｺﾞｼｯｸM</vt:lpstr>
      <vt:lpstr>HGP創英角ﾎﾟｯﾌﾟ体</vt:lpstr>
      <vt:lpstr>ＭＳ Ｐゴシック</vt:lpstr>
      <vt:lpstr>メイリオ</vt:lpstr>
      <vt:lpstr>Arial</vt:lpstr>
      <vt:lpstr>Calibri</vt:lpstr>
      <vt:lpstr>Calibri Light</vt:lpstr>
      <vt:lpstr>Office テーマ</vt:lpstr>
      <vt:lpstr>PowerPoint プレゼンテーション</vt:lpstr>
      <vt:lpstr>PowerPoint プレゼンテーション</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2018-09-26T06:07:55Z</dcterms:created>
  <dcterms:modified xsi:type="dcterms:W3CDTF">2018-09-26T06:08:02Z</dcterms:modified>
</cp:coreProperties>
</file>