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3" r:id="rId1"/>
    <p:sldMasterId id="2147484026" r:id="rId2"/>
    <p:sldMasterId id="2147484075" r:id="rId3"/>
  </p:sldMasterIdLst>
  <p:notesMasterIdLst>
    <p:notesMasterId r:id="rId5"/>
  </p:notesMasterIdLst>
  <p:sldIdLst>
    <p:sldId id="638" r:id="rId4"/>
  </p:sldIdLst>
  <p:sldSz cx="6858000" cy="9906000" type="A4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5868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1735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67602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3469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79338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35206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191079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46937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既定のセクション" id="{9E6BAB86-2C92-49F9-89CA-CE428486131A}">
          <p14:sldIdLst>
            <p14:sldId id="638"/>
          </p14:sldIdLst>
        </p14:section>
        <p14:section name="タイトルなしのセクション" id="{1475F01B-F6E7-45B7-8DE7-F553FA2F5D1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3121">
          <p15:clr>
            <a:srgbClr val="A4A3A4"/>
          </p15:clr>
        </p15:guide>
        <p15:guide id="2" pos="21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C0000"/>
    <a:srgbClr val="FF0066"/>
    <a:srgbClr val="FF99FF"/>
    <a:srgbClr val="CCFFFF"/>
    <a:srgbClr val="FF66FF"/>
    <a:srgbClr val="FFFFCC"/>
    <a:srgbClr val="FFCCFF"/>
    <a:srgbClr val="3366FF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06" autoAdjust="0"/>
    <p:restoredTop sz="96875" autoAdjust="0"/>
  </p:normalViewPr>
  <p:slideViewPr>
    <p:cSldViewPr>
      <p:cViewPr varScale="1">
        <p:scale>
          <a:sx n="77" d="100"/>
          <a:sy n="77" d="100"/>
        </p:scale>
        <p:origin x="3792" y="114"/>
      </p:cViewPr>
      <p:guideLst>
        <p:guide orient="horz" pos="3121"/>
        <p:guide pos="21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502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351" y="0"/>
            <a:ext cx="29502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16138" y="746125"/>
            <a:ext cx="2578100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200" y="4721225"/>
            <a:ext cx="5444806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40868"/>
            <a:ext cx="29502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351" y="9440868"/>
            <a:ext cx="29502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fld id="{4227B293-FD6E-41D4-8043-43B78E3135C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85308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1pPr>
    <a:lvl2pPr marL="455868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2pPr>
    <a:lvl3pPr marL="911735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3pPr>
    <a:lvl4pPr marL="1367602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4pPr>
    <a:lvl5pPr marL="1823469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5pPr>
    <a:lvl6pPr marL="2279338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35206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191079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46937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114550" y="746125"/>
            <a:ext cx="2579688" cy="3725863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3CA6-6064-47DF-B89F-F210FF4F7773}" type="slidenum">
              <a:rPr lang="ja-JP" altLang="en-US" smtClean="0">
                <a:solidFill>
                  <a:prstClr val="black"/>
                </a:solidFill>
              </a:rPr>
              <a:pPr/>
              <a:t>1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011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14350" y="3077400"/>
            <a:ext cx="5829300" cy="2123369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28704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888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91295" y="339590"/>
            <a:ext cx="659532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1131" y="2875491"/>
            <a:ext cx="3292719" cy="13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76" name="McK 1. On-page tracker" hidden="1"/>
          <p:cNvSpPr>
            <a:spLocks noChangeArrowheads="1"/>
          </p:cNvSpPr>
          <p:nvPr/>
        </p:nvSpPr>
        <p:spPr bwMode="auto">
          <a:xfrm>
            <a:off x="91270" y="38984"/>
            <a:ext cx="92012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1500">
                <a:solidFill>
                  <a:srgbClr val="808080"/>
                </a:solidFill>
                <a:ea typeface="ＭＳ Ｐゴシック" charset="0"/>
                <a:sym typeface="ヒラギノ明朝 Pro W3" charset="0"/>
              </a:rPr>
              <a:t>TRACKER</a:t>
            </a:r>
          </a:p>
        </p:txBody>
      </p:sp>
      <p:sp>
        <p:nvSpPr>
          <p:cNvPr id="1032" name="McK 3. Unit of measure" hidden="1"/>
          <p:cNvSpPr txBox="1">
            <a:spLocks noChangeArrowheads="1"/>
          </p:cNvSpPr>
          <p:nvPr/>
        </p:nvSpPr>
        <p:spPr bwMode="auto">
          <a:xfrm>
            <a:off x="91270" y="784225"/>
            <a:ext cx="27981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kumimoji="0" lang="ja-JP" altLang="en-US" sz="1500" smtClean="0">
                <a:solidFill>
                  <a:srgbClr val="808080"/>
                </a:solidFill>
                <a:sym typeface="ヒラギノ明朝 Pro W3" charset="0"/>
              </a:rPr>
              <a:t>単位</a:t>
            </a:r>
          </a:p>
        </p:txBody>
      </p:sp>
      <p:grpSp>
        <p:nvGrpSpPr>
          <p:cNvPr id="15366" name="McK Slide Elements"/>
          <p:cNvGrpSpPr>
            <a:grpSpLocks/>
          </p:cNvGrpSpPr>
          <p:nvPr/>
        </p:nvGrpSpPr>
        <p:grpSpPr bwMode="auto">
          <a:xfrm>
            <a:off x="91244" y="9015319"/>
            <a:ext cx="6542576" cy="667595"/>
            <a:chOff x="75" y="3853"/>
            <a:chExt cx="5385" cy="286"/>
          </a:xfrm>
        </p:grpSpPr>
        <p:sp>
          <p:nvSpPr>
            <p:cNvPr id="1151" name="McK 4. Footnote" hidden="1"/>
            <p:cNvSpPr txBox="1">
              <a:spLocks noChangeArrowheads="1"/>
            </p:cNvSpPr>
            <p:nvPr userDrawn="1"/>
          </p:nvSpPr>
          <p:spPr bwMode="auto">
            <a:xfrm>
              <a:off x="75" y="3853"/>
              <a:ext cx="5385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kumimoji="0" lang="en-US" altLang="ja-JP" sz="1100" smtClean="0">
                  <a:solidFill>
                    <a:srgbClr val="000000"/>
                  </a:solidFill>
                  <a:sym typeface="ヒラギノ明朝 Pro W3" charset="0"/>
                </a:rPr>
                <a:t>1	</a:t>
              </a:r>
              <a:r>
                <a:rPr kumimoji="0" lang="ja-JP" altLang="en-US" sz="1100" smtClean="0">
                  <a:solidFill>
                    <a:srgbClr val="000000"/>
                  </a:solidFill>
                  <a:sym typeface="ヒラギノ明朝 Pro W3" charset="0"/>
                </a:rPr>
                <a:t>脚注</a:t>
              </a:r>
              <a:endParaRPr kumimoji="0" lang="en-US" altLang="ja-JP" sz="1100" smtClean="0">
                <a:solidFill>
                  <a:srgbClr val="000000"/>
                </a:solidFill>
                <a:sym typeface="ヒラギノ明朝 Pro W3" charset="0"/>
              </a:endParaRPr>
            </a:p>
          </p:txBody>
        </p:sp>
        <p:sp>
          <p:nvSpPr>
            <p:cNvPr id="1154" name="McK 5. Source" hidden="1"/>
            <p:cNvSpPr>
              <a:spLocks noChangeArrowheads="1"/>
            </p:cNvSpPr>
            <p:nvPr userDrawn="1"/>
          </p:nvSpPr>
          <p:spPr bwMode="auto">
            <a:xfrm>
              <a:off x="75" y="4066"/>
              <a:ext cx="4323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marL="650310" indent="-650310" defTabSz="955144">
                <a:tabLst>
                  <a:tab pos="653698" algn="l"/>
                </a:tabLst>
                <a:defRPr/>
              </a:pP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　料</a:t>
              </a:r>
              <a:r>
                <a:rPr kumimoji="0" lang="en-US" altLang="ja-JP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:	</a:t>
              </a: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資料名</a:t>
              </a:r>
              <a:endParaRPr kumimoji="0" lang="en-US" altLang="ja-JP" sz="1100">
                <a:solidFill>
                  <a:srgbClr val="000000"/>
                </a:solidFill>
                <a:ea typeface="ＭＳ Ｐゴシック" charset="0"/>
                <a:sym typeface="ヒラギノ明朝 Pro W3" charset="0"/>
              </a:endParaRPr>
            </a:p>
          </p:txBody>
        </p:sp>
      </p:grpSp>
      <p:grpSp>
        <p:nvGrpSpPr>
          <p:cNvPr id="15367" name="ACET" hidden="1"/>
          <p:cNvGrpSpPr>
            <a:grpSpLocks/>
          </p:cNvGrpSpPr>
          <p:nvPr/>
        </p:nvGrpSpPr>
        <p:grpSpPr bwMode="auto">
          <a:xfrm>
            <a:off x="1111134" y="1869204"/>
            <a:ext cx="3264144" cy="540798"/>
            <a:chOff x="915" y="799"/>
            <a:chExt cx="2686" cy="231"/>
          </a:xfrm>
        </p:grpSpPr>
        <p:cxnSp>
          <p:nvCxnSpPr>
            <p:cNvPr id="1273" name="AutoShape 249" hidden="1"/>
            <p:cNvCxnSpPr>
              <a:cxnSpLocks noChangeShapeType="1"/>
              <a:stCxn id="1274" idx="4"/>
              <a:endCxn id="1274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1274" name="AutoShape 250" hidden="1"/>
            <p:cNvSpPr>
              <a:spLocks noChangeArrowheads="1"/>
            </p:cNvSpPr>
            <p:nvPr/>
          </p:nvSpPr>
          <p:spPr bwMode="auto">
            <a:xfrm>
              <a:off x="915" y="799"/>
              <a:ext cx="2686" cy="23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2791">
                <a:defRPr/>
              </a:pPr>
              <a:r>
                <a:rPr kumimoji="0" lang="ja-JP" altLang="en-US" sz="1700" b="1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サブタイトル</a:t>
              </a:r>
            </a:p>
            <a:p>
              <a:pPr defTabSz="912791">
                <a:defRPr/>
              </a:pPr>
              <a:r>
                <a:rPr kumimoji="0" lang="ja-JP" altLang="en-US" sz="1700">
                  <a:solidFill>
                    <a:srgbClr val="808080"/>
                  </a:solidFill>
                  <a:ea typeface="ＭＳ Ｐゴシック" charset="0"/>
                  <a:sym typeface="ヒラギノ明朝 Pro W3" charset="0"/>
                </a:rPr>
                <a:t>単位</a:t>
              </a:r>
            </a:p>
          </p:txBody>
        </p:sp>
      </p:grpSp>
      <p:sp>
        <p:nvSpPr>
          <p:cNvPr id="1308" name="Working Draft" hidden="1"/>
          <p:cNvSpPr txBox="1">
            <a:spLocks noChangeArrowheads="1"/>
          </p:cNvSpPr>
          <p:nvPr/>
        </p:nvSpPr>
        <p:spPr bwMode="auto">
          <a:xfrm rot="5400000">
            <a:off x="5939592" y="4024973"/>
            <a:ext cx="1729641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Working Draft - Last Modified 2012/12/03 11:19:02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09" name="Printed" hidden="1"/>
          <p:cNvSpPr txBox="1">
            <a:spLocks noChangeArrowheads="1"/>
          </p:cNvSpPr>
          <p:nvPr/>
        </p:nvSpPr>
        <p:spPr bwMode="auto">
          <a:xfrm rot="5400000">
            <a:off x="6316227" y="6235478"/>
            <a:ext cx="976229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Printed 2012/12/03 11:17:02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22" name="doc id"/>
          <p:cNvSpPr>
            <a:spLocks noChangeArrowheads="1"/>
          </p:cNvSpPr>
          <p:nvPr/>
        </p:nvSpPr>
        <p:spPr bwMode="auto">
          <a:xfrm>
            <a:off x="6185391" y="52741"/>
            <a:ext cx="502261" cy="181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912791">
              <a:defRPr/>
            </a:pPr>
            <a:endParaRPr kumimoji="0" lang="ja-JP" altLang="en-US" sz="9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687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87736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6pPr>
      <a:lvl7pPr marL="97546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7pPr>
      <a:lvl8pPr marL="1463204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8pPr>
      <a:lvl9pPr marL="195093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37765" indent="-337765" algn="l" defTabSz="949867" rtl="0" fontAlgn="base">
        <a:spcBef>
          <a:spcPct val="0"/>
        </a:spcBef>
        <a:spcAft>
          <a:spcPct val="0"/>
        </a:spcAft>
        <a:buClr>
          <a:schemeClr val="tx2"/>
        </a:buClr>
        <a:defRPr kumimoji="1" sz="1700">
          <a:solidFill>
            <a:schemeClr val="tx1"/>
          </a:solidFill>
          <a:latin typeface="+mn-lt"/>
          <a:ea typeface="+mn-ea"/>
          <a:cs typeface="+mn-cs"/>
        </a:defRPr>
      </a:lvl1pPr>
      <a:lvl2pPr marL="201393" indent="-1998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kumimoji="1" sz="1700">
          <a:solidFill>
            <a:schemeClr val="tx1"/>
          </a:solidFill>
          <a:latin typeface="+mn-lt"/>
          <a:ea typeface="+mn-ea"/>
        </a:defRPr>
      </a:lvl2pPr>
      <a:lvl3pPr marL="482069" indent="-274335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kumimoji="1" sz="1700">
          <a:solidFill>
            <a:schemeClr val="tx1"/>
          </a:solidFill>
          <a:latin typeface="+mn-lt"/>
          <a:ea typeface="+mn-ea"/>
        </a:defRPr>
      </a:lvl3pPr>
      <a:lvl4pPr marL="650157" indent="-160159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kumimoji="1" sz="1700">
          <a:solidFill>
            <a:schemeClr val="tx1"/>
          </a:solidFill>
          <a:latin typeface="+mn-lt"/>
          <a:ea typeface="+mn-ea"/>
        </a:defRPr>
      </a:lvl4pPr>
      <a:lvl5pPr marL="791291" indent="-1332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kumimoji="1" sz="1700">
          <a:solidFill>
            <a:schemeClr val="tx1"/>
          </a:solidFill>
          <a:latin typeface="+mn-lt"/>
          <a:ea typeface="+mn-ea"/>
        </a:defRPr>
      </a:lvl5pPr>
      <a:lvl6pPr marL="1283685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6pPr>
      <a:lvl7pPr marL="177142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7pPr>
      <a:lvl8pPr marL="225915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8pPr>
      <a:lvl9pPr marL="2746886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36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546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320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93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866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639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413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1867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91331" y="339624"/>
            <a:ext cx="659532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1131" y="2875491"/>
            <a:ext cx="3292719" cy="13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76" name="McK 1. On-page tracker" hidden="1"/>
          <p:cNvSpPr>
            <a:spLocks noChangeArrowheads="1"/>
          </p:cNvSpPr>
          <p:nvPr/>
        </p:nvSpPr>
        <p:spPr bwMode="auto">
          <a:xfrm>
            <a:off x="91278" y="38984"/>
            <a:ext cx="92012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1500">
                <a:solidFill>
                  <a:srgbClr val="808080"/>
                </a:solidFill>
                <a:ea typeface="ＭＳ Ｐゴシック" charset="0"/>
                <a:sym typeface="ヒラギノ明朝 Pro W3" charset="0"/>
              </a:rPr>
              <a:t>TRACKER</a:t>
            </a:r>
          </a:p>
        </p:txBody>
      </p:sp>
      <p:sp>
        <p:nvSpPr>
          <p:cNvPr id="1032" name="McK 3. Unit of measure" hidden="1"/>
          <p:cNvSpPr txBox="1">
            <a:spLocks noChangeArrowheads="1"/>
          </p:cNvSpPr>
          <p:nvPr/>
        </p:nvSpPr>
        <p:spPr bwMode="auto">
          <a:xfrm>
            <a:off x="91288" y="784225"/>
            <a:ext cx="27981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kumimoji="0" lang="ja-JP" altLang="en-US" sz="1500" smtClean="0">
                <a:solidFill>
                  <a:srgbClr val="808080"/>
                </a:solidFill>
                <a:sym typeface="ヒラギノ明朝 Pro W3" charset="0"/>
              </a:rPr>
              <a:t>単位</a:t>
            </a:r>
          </a:p>
        </p:txBody>
      </p:sp>
      <p:grpSp>
        <p:nvGrpSpPr>
          <p:cNvPr id="15366" name="McK Slide Elements"/>
          <p:cNvGrpSpPr>
            <a:grpSpLocks/>
          </p:cNvGrpSpPr>
          <p:nvPr/>
        </p:nvGrpSpPr>
        <p:grpSpPr bwMode="auto">
          <a:xfrm>
            <a:off x="91244" y="9015319"/>
            <a:ext cx="6542576" cy="667595"/>
            <a:chOff x="75" y="3853"/>
            <a:chExt cx="5385" cy="286"/>
          </a:xfrm>
        </p:grpSpPr>
        <p:sp>
          <p:nvSpPr>
            <p:cNvPr id="1151" name="McK 4. Footnote" hidden="1"/>
            <p:cNvSpPr txBox="1">
              <a:spLocks noChangeArrowheads="1"/>
            </p:cNvSpPr>
            <p:nvPr userDrawn="1"/>
          </p:nvSpPr>
          <p:spPr bwMode="auto">
            <a:xfrm>
              <a:off x="75" y="3853"/>
              <a:ext cx="5385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kumimoji="0" lang="en-US" altLang="ja-JP" sz="1100" smtClean="0">
                  <a:solidFill>
                    <a:srgbClr val="000000"/>
                  </a:solidFill>
                  <a:sym typeface="ヒラギノ明朝 Pro W3" charset="0"/>
                </a:rPr>
                <a:t>1	</a:t>
              </a:r>
              <a:r>
                <a:rPr kumimoji="0" lang="ja-JP" altLang="en-US" sz="1100" smtClean="0">
                  <a:solidFill>
                    <a:srgbClr val="000000"/>
                  </a:solidFill>
                  <a:sym typeface="ヒラギノ明朝 Pro W3" charset="0"/>
                </a:rPr>
                <a:t>脚注</a:t>
              </a:r>
              <a:endParaRPr kumimoji="0" lang="en-US" altLang="ja-JP" sz="1100" smtClean="0">
                <a:solidFill>
                  <a:srgbClr val="000000"/>
                </a:solidFill>
                <a:sym typeface="ヒラギノ明朝 Pro W3" charset="0"/>
              </a:endParaRPr>
            </a:p>
          </p:txBody>
        </p:sp>
        <p:sp>
          <p:nvSpPr>
            <p:cNvPr id="1154" name="McK 5. Source" hidden="1"/>
            <p:cNvSpPr>
              <a:spLocks noChangeArrowheads="1"/>
            </p:cNvSpPr>
            <p:nvPr userDrawn="1"/>
          </p:nvSpPr>
          <p:spPr bwMode="auto">
            <a:xfrm>
              <a:off x="75" y="4066"/>
              <a:ext cx="4323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marL="650310" indent="-650310" defTabSz="955144">
                <a:tabLst>
                  <a:tab pos="653698" algn="l"/>
                </a:tabLst>
                <a:defRPr/>
              </a:pP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　料</a:t>
              </a:r>
              <a:r>
                <a:rPr kumimoji="0" lang="en-US" altLang="ja-JP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:	</a:t>
              </a: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資料名</a:t>
              </a:r>
              <a:endParaRPr kumimoji="0" lang="en-US" altLang="ja-JP" sz="1100">
                <a:solidFill>
                  <a:srgbClr val="000000"/>
                </a:solidFill>
                <a:ea typeface="ＭＳ Ｐゴシック" charset="0"/>
                <a:sym typeface="ヒラギノ明朝 Pro W3" charset="0"/>
              </a:endParaRPr>
            </a:p>
          </p:txBody>
        </p:sp>
      </p:grpSp>
      <p:grpSp>
        <p:nvGrpSpPr>
          <p:cNvPr id="15367" name="ACET" hidden="1"/>
          <p:cNvGrpSpPr>
            <a:grpSpLocks/>
          </p:cNvGrpSpPr>
          <p:nvPr/>
        </p:nvGrpSpPr>
        <p:grpSpPr bwMode="auto">
          <a:xfrm>
            <a:off x="1111134" y="1869204"/>
            <a:ext cx="3264144" cy="540798"/>
            <a:chOff x="915" y="799"/>
            <a:chExt cx="2686" cy="231"/>
          </a:xfrm>
        </p:grpSpPr>
        <p:cxnSp>
          <p:nvCxnSpPr>
            <p:cNvPr id="1273" name="AutoShape 249" hidden="1"/>
            <p:cNvCxnSpPr>
              <a:cxnSpLocks noChangeShapeType="1"/>
              <a:stCxn id="1274" idx="4"/>
              <a:endCxn id="1274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1274" name="AutoShape 250" hidden="1"/>
            <p:cNvSpPr>
              <a:spLocks noChangeArrowheads="1"/>
            </p:cNvSpPr>
            <p:nvPr/>
          </p:nvSpPr>
          <p:spPr bwMode="auto">
            <a:xfrm>
              <a:off x="915" y="799"/>
              <a:ext cx="2686" cy="23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2791">
                <a:defRPr/>
              </a:pPr>
              <a:r>
                <a:rPr kumimoji="0" lang="ja-JP" altLang="en-US" sz="1700" b="1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サブタイトル</a:t>
              </a:r>
            </a:p>
            <a:p>
              <a:pPr defTabSz="912791">
                <a:defRPr/>
              </a:pPr>
              <a:r>
                <a:rPr kumimoji="0" lang="ja-JP" altLang="en-US" sz="1700">
                  <a:solidFill>
                    <a:srgbClr val="808080"/>
                  </a:solidFill>
                  <a:ea typeface="ＭＳ Ｐゴシック" charset="0"/>
                  <a:sym typeface="ヒラギノ明朝 Pro W3" charset="0"/>
                </a:rPr>
                <a:t>単位</a:t>
              </a:r>
            </a:p>
          </p:txBody>
        </p:sp>
      </p:grpSp>
      <p:sp>
        <p:nvSpPr>
          <p:cNvPr id="1308" name="Working Draft" hidden="1"/>
          <p:cNvSpPr txBox="1">
            <a:spLocks noChangeArrowheads="1"/>
          </p:cNvSpPr>
          <p:nvPr/>
        </p:nvSpPr>
        <p:spPr bwMode="auto">
          <a:xfrm rot="5400000">
            <a:off x="5939599" y="4025002"/>
            <a:ext cx="1729641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Working Draft - Last Modified 2012/12/03 11:19:02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09" name="Printed" hidden="1"/>
          <p:cNvSpPr txBox="1">
            <a:spLocks noChangeArrowheads="1"/>
          </p:cNvSpPr>
          <p:nvPr/>
        </p:nvSpPr>
        <p:spPr bwMode="auto">
          <a:xfrm rot="5400000">
            <a:off x="6316227" y="6235507"/>
            <a:ext cx="976229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Printed 2012/12/03 11:17:02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22" name="doc id"/>
          <p:cNvSpPr>
            <a:spLocks noChangeArrowheads="1"/>
          </p:cNvSpPr>
          <p:nvPr/>
        </p:nvSpPr>
        <p:spPr bwMode="auto">
          <a:xfrm>
            <a:off x="6185391" y="52741"/>
            <a:ext cx="502261" cy="181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912791">
              <a:defRPr/>
            </a:pPr>
            <a:endParaRPr kumimoji="0" lang="ja-JP" altLang="en-US" sz="9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3448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87736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6pPr>
      <a:lvl7pPr marL="97546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7pPr>
      <a:lvl8pPr marL="1463204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8pPr>
      <a:lvl9pPr marL="195093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37765" indent="-337765" algn="l" defTabSz="949867" rtl="0" fontAlgn="base">
        <a:spcBef>
          <a:spcPct val="0"/>
        </a:spcBef>
        <a:spcAft>
          <a:spcPct val="0"/>
        </a:spcAft>
        <a:buClr>
          <a:schemeClr val="tx2"/>
        </a:buClr>
        <a:defRPr kumimoji="1" sz="1700">
          <a:solidFill>
            <a:schemeClr val="tx1"/>
          </a:solidFill>
          <a:latin typeface="+mn-lt"/>
          <a:ea typeface="+mn-ea"/>
          <a:cs typeface="+mn-cs"/>
        </a:defRPr>
      </a:lvl1pPr>
      <a:lvl2pPr marL="201393" indent="-1998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kumimoji="1" sz="1700">
          <a:solidFill>
            <a:schemeClr val="tx1"/>
          </a:solidFill>
          <a:latin typeface="+mn-lt"/>
          <a:ea typeface="+mn-ea"/>
        </a:defRPr>
      </a:lvl2pPr>
      <a:lvl3pPr marL="482069" indent="-274335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kumimoji="1" sz="1700">
          <a:solidFill>
            <a:schemeClr val="tx1"/>
          </a:solidFill>
          <a:latin typeface="+mn-lt"/>
          <a:ea typeface="+mn-ea"/>
        </a:defRPr>
      </a:lvl3pPr>
      <a:lvl4pPr marL="650157" indent="-160159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kumimoji="1" sz="1700">
          <a:solidFill>
            <a:schemeClr val="tx1"/>
          </a:solidFill>
          <a:latin typeface="+mn-lt"/>
          <a:ea typeface="+mn-ea"/>
        </a:defRPr>
      </a:lvl4pPr>
      <a:lvl5pPr marL="791291" indent="-1332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kumimoji="1" sz="1700">
          <a:solidFill>
            <a:schemeClr val="tx1"/>
          </a:solidFill>
          <a:latin typeface="+mn-lt"/>
          <a:ea typeface="+mn-ea"/>
        </a:defRPr>
      </a:lvl5pPr>
      <a:lvl6pPr marL="1283685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6pPr>
      <a:lvl7pPr marL="177142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7pPr>
      <a:lvl8pPr marL="225915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8pPr>
      <a:lvl9pPr marL="2746886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36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546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320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93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866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639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413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1867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42900" y="2311409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342904" y="918148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</a:endParaRP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2343150" y="918148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</a:endParaRPr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4914900" y="918148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2927FFD-3D24-4EC2-AEC8-E83A8D96C0AC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ＭＳ Ｐゴシック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7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正方形/長方形 32"/>
          <p:cNvSpPr/>
          <p:nvPr/>
        </p:nvSpPr>
        <p:spPr>
          <a:xfrm>
            <a:off x="207000" y="5873003"/>
            <a:ext cx="6444000" cy="3302822"/>
          </a:xfrm>
          <a:prstGeom prst="rect">
            <a:avLst/>
          </a:prstGeom>
          <a:gradFill>
            <a:gsLst>
              <a:gs pos="63000">
                <a:schemeClr val="accent5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</a:gradFill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t" anchorCtr="0"/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US" altLang="ja-JP" sz="1400" dirty="0" smtClean="0">
              <a:solidFill>
                <a:schemeClr val="tx1"/>
              </a:solidFill>
            </a:endParaRPr>
          </a:p>
          <a:p>
            <a:pPr marL="162000" indent="-1260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ja-JP" altLang="en-US" sz="1400" dirty="0" smtClean="0">
                <a:solidFill>
                  <a:schemeClr val="tx1"/>
                </a:solidFill>
              </a:rPr>
              <a:t>情報</a:t>
            </a:r>
            <a:r>
              <a:rPr lang="ja-JP" altLang="en-US" sz="1400" dirty="0">
                <a:solidFill>
                  <a:schemeClr val="tx1"/>
                </a:solidFill>
              </a:rPr>
              <a:t>連携ができていないと思われます</a:t>
            </a:r>
            <a:r>
              <a:rPr lang="ja-JP" altLang="en-US" sz="1400" dirty="0" smtClean="0">
                <a:solidFill>
                  <a:schemeClr val="tx1"/>
                </a:solidFill>
              </a:rPr>
              <a:t>。</a:t>
            </a:r>
            <a:endParaRPr lang="en-US" altLang="ja-JP" sz="1400" dirty="0" smtClean="0">
              <a:solidFill>
                <a:schemeClr val="tx1"/>
              </a:solidFill>
            </a:endParaRPr>
          </a:p>
          <a:p>
            <a:pPr marL="162000" indent="-1260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ja-JP" altLang="en-US" sz="1400" dirty="0" smtClean="0">
                <a:solidFill>
                  <a:schemeClr val="tx1"/>
                </a:solidFill>
              </a:rPr>
              <a:t>チラシ</a:t>
            </a:r>
            <a:r>
              <a:rPr lang="ja-JP" altLang="en-US" sz="1400" dirty="0">
                <a:solidFill>
                  <a:schemeClr val="tx1"/>
                </a:solidFill>
                <a:latin typeface="+mj-ea"/>
              </a:rPr>
              <a:t>「住所や氏名が変わったときは</a:t>
            </a:r>
            <a:r>
              <a:rPr lang="ja-JP" altLang="en-US" sz="1400" dirty="0" smtClean="0">
                <a:solidFill>
                  <a:schemeClr val="tx1"/>
                </a:solidFill>
                <a:latin typeface="+mj-ea"/>
              </a:rPr>
              <a:t>、</a:t>
            </a:r>
            <a:r>
              <a:rPr lang="en-US" altLang="ja-JP" sz="1400" dirty="0" smtClean="0">
                <a:solidFill>
                  <a:schemeClr val="tx1"/>
                </a:solidFill>
                <a:latin typeface="+mj-ea"/>
              </a:rPr>
              <a:t>『</a:t>
            </a:r>
            <a:r>
              <a:rPr lang="ja-JP" altLang="en-US" sz="1400" dirty="0" smtClean="0">
                <a:solidFill>
                  <a:schemeClr val="tx1"/>
                </a:solidFill>
                <a:latin typeface="+mj-ea"/>
              </a:rPr>
              <a:t>居住地</a:t>
            </a:r>
            <a:r>
              <a:rPr lang="ja-JP" altLang="en-US" sz="1400" dirty="0">
                <a:solidFill>
                  <a:schemeClr val="tx1"/>
                </a:solidFill>
                <a:latin typeface="+mj-ea"/>
              </a:rPr>
              <a:t>等</a:t>
            </a:r>
            <a:r>
              <a:rPr lang="ja-JP" altLang="en-US" sz="1400" dirty="0" smtClean="0">
                <a:solidFill>
                  <a:schemeClr val="tx1"/>
                </a:solidFill>
                <a:latin typeface="+mj-ea"/>
              </a:rPr>
              <a:t>変更届</a:t>
            </a:r>
            <a:r>
              <a:rPr lang="en-US" altLang="ja-JP" sz="1400" smtClean="0">
                <a:solidFill>
                  <a:schemeClr val="tx1"/>
                </a:solidFill>
                <a:latin typeface="+mj-ea"/>
              </a:rPr>
              <a:t>』</a:t>
            </a:r>
            <a:r>
              <a:rPr lang="ja-JP" altLang="en-US" sz="1400" smtClean="0">
                <a:solidFill>
                  <a:schemeClr val="tx1"/>
                </a:solidFill>
                <a:latin typeface="+mj-ea"/>
              </a:rPr>
              <a:t>を</a:t>
            </a:r>
            <a:r>
              <a:rPr lang="ja-JP" altLang="en-US" sz="1400" dirty="0">
                <a:solidFill>
                  <a:schemeClr val="tx1"/>
                </a:solidFill>
                <a:latin typeface="+mj-ea"/>
              </a:rPr>
              <a:t>提出してください。」を手帳所持者の方に</a:t>
            </a:r>
            <a:r>
              <a:rPr lang="ja-JP" altLang="en-US" sz="1400" dirty="0" smtClean="0">
                <a:solidFill>
                  <a:schemeClr val="tx1"/>
                </a:solidFill>
                <a:latin typeface="+mj-ea"/>
              </a:rPr>
              <a:t>渡してください。</a:t>
            </a:r>
            <a:endParaRPr lang="en-US" altLang="ja-JP" sz="1400" dirty="0">
              <a:solidFill>
                <a:schemeClr val="tx1"/>
              </a:solidFill>
            </a:endParaRPr>
          </a:p>
          <a:p>
            <a:pPr marL="162000" indent="-1260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ja-JP" altLang="en-US" sz="1400" dirty="0" smtClean="0">
                <a:solidFill>
                  <a:schemeClr val="tx1"/>
                </a:solidFill>
              </a:rPr>
              <a:t>手帳</a:t>
            </a:r>
            <a:r>
              <a:rPr lang="ja-JP" altLang="en-US" sz="1400" dirty="0">
                <a:solidFill>
                  <a:schemeClr val="tx1"/>
                </a:solidFill>
              </a:rPr>
              <a:t>所持者の方に対し</a:t>
            </a:r>
            <a:r>
              <a:rPr lang="ja-JP" altLang="en-US" sz="1400" dirty="0" smtClean="0">
                <a:solidFill>
                  <a:schemeClr val="tx1"/>
                </a:solidFill>
              </a:rPr>
              <a:t>、</a:t>
            </a:r>
            <a:r>
              <a:rPr lang="ja-JP" altLang="en-US" sz="1400" u="heavy" dirty="0">
                <a:solidFill>
                  <a:schemeClr val="tx1"/>
                </a:solidFill>
              </a:rPr>
              <a:t>お住まいの</a:t>
            </a:r>
            <a:r>
              <a:rPr lang="ja-JP" altLang="en-US" sz="1400" dirty="0" smtClean="0">
                <a:solidFill>
                  <a:schemeClr val="tx1"/>
                </a:solidFill>
              </a:rPr>
              <a:t>市区町村の障害</a:t>
            </a:r>
            <a:r>
              <a:rPr lang="ja-JP" altLang="en-US" sz="1400" dirty="0">
                <a:solidFill>
                  <a:schemeClr val="tx1"/>
                </a:solidFill>
              </a:rPr>
              <a:t>福祉担当課へ</a:t>
            </a:r>
            <a:r>
              <a:rPr lang="ja-JP" altLang="en-US" sz="1400" dirty="0" smtClean="0">
                <a:solidFill>
                  <a:schemeClr val="tx1"/>
                </a:solidFill>
              </a:rPr>
              <a:t>問い合わせて、情報連携できるようにするための手続をとっていただくよう</a:t>
            </a:r>
            <a:r>
              <a:rPr lang="ja-JP" altLang="en-US" sz="1400" dirty="0">
                <a:solidFill>
                  <a:schemeClr val="tx1"/>
                </a:solidFill>
              </a:rPr>
              <a:t>促してください</a:t>
            </a:r>
            <a:r>
              <a:rPr lang="ja-JP" altLang="en-US" sz="1400" dirty="0" smtClean="0">
                <a:solidFill>
                  <a:schemeClr val="tx1"/>
                </a:solidFill>
              </a:rPr>
              <a:t>。</a:t>
            </a:r>
            <a:endParaRPr lang="en-US" altLang="ja-JP" sz="12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512676" y="7458942"/>
            <a:ext cx="5832648" cy="158400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51" name="直線コネクタ 50"/>
          <p:cNvCxnSpPr/>
          <p:nvPr/>
        </p:nvCxnSpPr>
        <p:spPr>
          <a:xfrm flipH="1" flipV="1">
            <a:off x="3383354" y="4287015"/>
            <a:ext cx="352" cy="485830"/>
          </a:xfrm>
          <a:prstGeom prst="line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0" y="246456"/>
            <a:ext cx="6759000" cy="386064"/>
          </a:xfrm>
        </p:spPr>
        <p:txBody>
          <a:bodyPr lIns="72000" tIns="36000" rIns="72000" bIns="36000">
            <a:noAutofit/>
          </a:bodyPr>
          <a:lstStyle/>
          <a:p>
            <a:r>
              <a:rPr kumimoji="1" lang="en-US" altLang="ja-JP" sz="1800" b="1" dirty="0" smtClean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【</a:t>
            </a:r>
            <a:r>
              <a:rPr kumimoji="1" lang="ja-JP" altLang="en-US" sz="1800" b="1" dirty="0" smtClean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お願い</a:t>
            </a:r>
            <a:r>
              <a:rPr kumimoji="1" lang="en-US" altLang="ja-JP" sz="1800" b="1" dirty="0" smtClean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】</a:t>
            </a:r>
            <a:r>
              <a:rPr kumimoji="1" lang="ja-JP" altLang="en-US" sz="1800" b="1" dirty="0" smtClean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関係機関の皆様へ</a:t>
            </a:r>
            <a:endParaRPr kumimoji="1" lang="ja-JP" altLang="en-US" sz="1800" b="1" dirty="0">
              <a:solidFill>
                <a:schemeClr val="accent6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07000" y="3847666"/>
            <a:ext cx="6444000" cy="460806"/>
          </a:xfrm>
          <a:prstGeom prst="rect">
            <a:avLst/>
          </a:prstGeo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35000">
                <a:schemeClr val="accent5">
                  <a:lumMod val="20000"/>
                  <a:lumOff val="80000"/>
                </a:schemeClr>
              </a:gs>
              <a:gs pos="100000">
                <a:schemeClr val="bg1"/>
              </a:gs>
            </a:gsLst>
          </a:gradFill>
          <a:ln w="1905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tIns="108000" rtlCol="0" anchor="t" anchorCtr="0">
            <a:noAutofit/>
          </a:bodyPr>
          <a:lstStyle/>
          <a:p>
            <a:pPr marL="162000" indent="-1260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kumimoji="1" lang="ja-JP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個人番号が記載された申請書等の提出を受け、その場</a:t>
            </a:r>
            <a:r>
              <a:rPr lang="ja-JP" altLang="en-US" sz="1400" dirty="0">
                <a:solidFill>
                  <a:schemeClr val="tx1"/>
                </a:solidFill>
                <a:latin typeface="+mj-ea"/>
                <a:ea typeface="+mj-ea"/>
              </a:rPr>
              <a:t>で</a:t>
            </a:r>
            <a:r>
              <a:rPr kumimoji="1" lang="ja-JP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すぐに手帳情報を照会</a:t>
            </a:r>
            <a:endParaRPr kumimoji="1" lang="en-US" altLang="ja-JP" sz="14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977293" y="5217269"/>
            <a:ext cx="3788525" cy="46166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ja-JP" altLang="en-US" sz="1200" dirty="0"/>
              <a:t>問題</a:t>
            </a:r>
            <a:r>
              <a:rPr lang="ja-JP" altLang="en-US" sz="1200" dirty="0" smtClean="0"/>
              <a:t>なく情報連携できていると思われます。</a:t>
            </a:r>
            <a:endParaRPr lang="en-US" altLang="ja-JP" sz="1200" dirty="0" smtClean="0"/>
          </a:p>
          <a:p>
            <a:r>
              <a:rPr lang="ja-JP" altLang="en-US" sz="1200" dirty="0" smtClean="0"/>
              <a:t>通常どおり、取得した情報を</a:t>
            </a:r>
            <a:r>
              <a:rPr lang="ja-JP" altLang="en-US" sz="1200" dirty="0"/>
              <a:t>もとに</a:t>
            </a:r>
            <a:r>
              <a:rPr lang="ja-JP" altLang="en-US" sz="1200" dirty="0" smtClean="0"/>
              <a:t>事務を進めてください。</a:t>
            </a:r>
            <a:endParaRPr kumimoji="1" lang="ja-JP" altLang="en-US" sz="12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33627" y="9316460"/>
            <a:ext cx="6590746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400" dirty="0" smtClean="0">
                <a:latin typeface="+mj-ea"/>
                <a:ea typeface="+mj-ea"/>
              </a:rPr>
              <a:t>お問合せ先</a:t>
            </a:r>
            <a:r>
              <a:rPr lang="ja-JP" altLang="en-US" sz="1400" dirty="0">
                <a:latin typeface="+mj-ea"/>
                <a:ea typeface="+mj-ea"/>
              </a:rPr>
              <a:t>　</a:t>
            </a:r>
            <a:r>
              <a:rPr lang="ja-JP" altLang="en-US" sz="1400" dirty="0" smtClean="0">
                <a:latin typeface="+mj-ea"/>
                <a:ea typeface="+mj-ea"/>
              </a:rPr>
              <a:t>厚生労働省 障害保健福祉部 </a:t>
            </a:r>
            <a:r>
              <a:rPr kumimoji="1" lang="ja-JP" altLang="en-US" sz="1400" dirty="0" smtClean="0">
                <a:latin typeface="+mj-ea"/>
                <a:ea typeface="+mj-ea"/>
              </a:rPr>
              <a:t>企画課</a:t>
            </a:r>
            <a:r>
              <a:rPr lang="en-US" altLang="ja-JP" sz="1400" dirty="0">
                <a:latin typeface="+mj-ea"/>
                <a:ea typeface="+mj-ea"/>
              </a:rPr>
              <a:t>/</a:t>
            </a:r>
            <a:r>
              <a:rPr kumimoji="1" lang="ja-JP" altLang="en-US" sz="1400" dirty="0" smtClean="0">
                <a:latin typeface="+mj-ea"/>
                <a:ea typeface="+mj-ea"/>
              </a:rPr>
              <a:t>精神・障害保健課</a:t>
            </a:r>
            <a:endParaRPr kumimoji="1" lang="en-US" altLang="ja-JP" sz="1400" dirty="0" smtClean="0">
              <a:latin typeface="+mj-ea"/>
              <a:ea typeface="+mj-ea"/>
            </a:endParaRPr>
          </a:p>
          <a:p>
            <a:pPr algn="ctr"/>
            <a:r>
              <a:rPr lang="en-US" altLang="ja-JP" sz="1400" dirty="0">
                <a:latin typeface="+mj-ea"/>
                <a:ea typeface="+mj-ea"/>
              </a:rPr>
              <a:t>TEL</a:t>
            </a:r>
            <a:r>
              <a:rPr lang="ja-JP" altLang="en-US" sz="1400" dirty="0" smtClean="0">
                <a:latin typeface="+mj-ea"/>
                <a:ea typeface="+mj-ea"/>
              </a:rPr>
              <a:t>：</a:t>
            </a:r>
            <a:r>
              <a:rPr lang="en-US" altLang="ja-JP" sz="1400" dirty="0" smtClean="0">
                <a:latin typeface="+mj-ea"/>
                <a:ea typeface="+mj-ea"/>
              </a:rPr>
              <a:t>03-5253-1111</a:t>
            </a:r>
            <a:r>
              <a:rPr lang="ja-JP" altLang="en-US" sz="1400" dirty="0" smtClean="0">
                <a:latin typeface="+mj-ea"/>
                <a:ea typeface="+mj-ea"/>
              </a:rPr>
              <a:t>（内線</a:t>
            </a:r>
            <a:r>
              <a:rPr lang="en-US" altLang="ja-JP" sz="1400" dirty="0" smtClean="0">
                <a:latin typeface="+mj-ea"/>
                <a:ea typeface="+mj-ea"/>
              </a:rPr>
              <a:t>3029</a:t>
            </a:r>
            <a:r>
              <a:rPr lang="ja-JP" altLang="en-US" sz="1400" dirty="0" smtClean="0">
                <a:latin typeface="+mj-ea"/>
                <a:ea typeface="+mj-ea"/>
              </a:rPr>
              <a:t>（身体障害者手帳）</a:t>
            </a:r>
            <a:r>
              <a:rPr lang="en-US" altLang="ja-JP" sz="1400" dirty="0" smtClean="0">
                <a:latin typeface="+mj-ea"/>
                <a:ea typeface="+mj-ea"/>
              </a:rPr>
              <a:t>/3065</a:t>
            </a:r>
            <a:r>
              <a:rPr lang="ja-JP" altLang="en-US" sz="1400" dirty="0" smtClean="0">
                <a:latin typeface="+mj-ea"/>
                <a:ea typeface="+mj-ea"/>
              </a:rPr>
              <a:t>（精神障害者保健福祉手帳））</a:t>
            </a:r>
            <a:endParaRPr kumimoji="1" lang="ja-JP" altLang="en-US" sz="1400" dirty="0">
              <a:latin typeface="+mj-ea"/>
              <a:ea typeface="+mj-ea"/>
            </a:endParaRPr>
          </a:p>
        </p:txBody>
      </p:sp>
      <p:cxnSp>
        <p:nvCxnSpPr>
          <p:cNvPr id="36" name="直線コネクタ 35"/>
          <p:cNvCxnSpPr/>
          <p:nvPr/>
        </p:nvCxnSpPr>
        <p:spPr>
          <a:xfrm flipH="1">
            <a:off x="1713596" y="4774311"/>
            <a:ext cx="3312000" cy="0"/>
          </a:xfrm>
          <a:prstGeom prst="line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矢印コネクタ 37"/>
          <p:cNvCxnSpPr/>
          <p:nvPr/>
        </p:nvCxnSpPr>
        <p:spPr>
          <a:xfrm>
            <a:off x="5013176" y="4747973"/>
            <a:ext cx="0" cy="432000"/>
          </a:xfrm>
          <a:prstGeom prst="straightConnector1">
            <a:avLst/>
          </a:prstGeom>
          <a:ln w="5715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テキスト ボックス 45"/>
          <p:cNvSpPr txBox="1"/>
          <p:nvPr/>
        </p:nvSpPr>
        <p:spPr>
          <a:xfrm>
            <a:off x="4422273" y="4388586"/>
            <a:ext cx="14113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200" b="1" dirty="0" smtClean="0">
                <a:solidFill>
                  <a:schemeClr val="accent5">
                    <a:lumMod val="7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情報を取得できた</a:t>
            </a:r>
            <a:endParaRPr kumimoji="1" lang="ja-JP" altLang="en-US" sz="1200" b="1" dirty="0">
              <a:solidFill>
                <a:schemeClr val="accent5">
                  <a:lumMod val="7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505050" y="4388586"/>
            <a:ext cx="1966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200" b="1" dirty="0" smtClean="0">
                <a:solidFill>
                  <a:schemeClr val="accent5">
                    <a:lumMod val="7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情報を取得できなかった</a:t>
            </a:r>
            <a:endParaRPr kumimoji="1" lang="ja-JP" altLang="en-US" sz="1200" b="1" dirty="0">
              <a:solidFill>
                <a:schemeClr val="accent5">
                  <a:lumMod val="7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cxnSp>
        <p:nvCxnSpPr>
          <p:cNvPr id="63" name="直線コネクタ 62"/>
          <p:cNvCxnSpPr/>
          <p:nvPr/>
        </p:nvCxnSpPr>
        <p:spPr>
          <a:xfrm>
            <a:off x="1727346" y="4747973"/>
            <a:ext cx="0" cy="1008000"/>
          </a:xfrm>
          <a:prstGeom prst="line">
            <a:avLst/>
          </a:prstGeom>
          <a:ln w="5715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正方形/長方形 2"/>
          <p:cNvSpPr/>
          <p:nvPr/>
        </p:nvSpPr>
        <p:spPr>
          <a:xfrm>
            <a:off x="189000" y="560600"/>
            <a:ext cx="6480000" cy="864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200" dirty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身体障害</a:t>
            </a:r>
            <a:r>
              <a:rPr lang="ja-JP" altLang="en-US" sz="22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者手帳・精神障害者保健</a:t>
            </a:r>
            <a:r>
              <a:rPr lang="ja-JP" altLang="en-US" sz="2200" dirty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福祉</a:t>
            </a:r>
            <a:r>
              <a:rPr lang="ja-JP" altLang="en-US" sz="22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手帳の</a:t>
            </a:r>
            <a:endParaRPr lang="en-US" altLang="ja-JP" sz="2200" dirty="0">
              <a:solidFill>
                <a:schemeClr val="bg1"/>
              </a:solidFill>
              <a:latin typeface="ＤＨＰ特太ゴシック体" panose="020B0500000000000000" pitchFamily="50" charset="-128"/>
              <a:ea typeface="ＤＨＰ特太ゴシック体" panose="020B0500000000000000" pitchFamily="50" charset="-128"/>
            </a:endParaRPr>
          </a:p>
          <a:p>
            <a:pPr algn="ctr"/>
            <a:r>
              <a:rPr lang="ja-JP" altLang="en-US" sz="22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マイナンバーを使った情報</a:t>
            </a:r>
            <a:r>
              <a:rPr lang="ja-JP" altLang="en-US" sz="2200" dirty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連携に</a:t>
            </a:r>
            <a:r>
              <a:rPr lang="ja-JP" altLang="en-US" sz="22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関して</a:t>
            </a:r>
            <a:endParaRPr lang="ja-JP" altLang="en-US" sz="2200" dirty="0">
              <a:solidFill>
                <a:schemeClr val="bg1"/>
              </a:solidFill>
              <a:latin typeface="ＤＨＰ特太ゴシック体" panose="020B0500000000000000" pitchFamily="50" charset="-128"/>
              <a:ea typeface="ＤＨＰ特太ゴシック体" panose="020B0500000000000000" pitchFamily="50" charset="-128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99000" y="1579826"/>
            <a:ext cx="6624000" cy="16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1400" dirty="0">
                <a:solidFill>
                  <a:schemeClr val="tx1"/>
                </a:solidFill>
                <a:latin typeface="+mn-ea"/>
              </a:rPr>
              <a:t>身体障害者手帳・精神障害者保健福祉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手帳に係る情報連携については、平成</a:t>
            </a:r>
            <a:r>
              <a:rPr lang="en-US" altLang="ja-JP" sz="1400" dirty="0" smtClean="0">
                <a:solidFill>
                  <a:schemeClr val="tx1"/>
                </a:solidFill>
                <a:latin typeface="+mn-ea"/>
              </a:rPr>
              <a:t>30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年</a:t>
            </a:r>
            <a:r>
              <a:rPr lang="en-US" altLang="ja-JP" sz="1400" dirty="0" smtClean="0">
                <a:solidFill>
                  <a:schemeClr val="tx1"/>
                </a:solidFill>
                <a:latin typeface="+mn-ea"/>
              </a:rPr>
              <a:t>10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月９日から本格運用に移行します。</a:t>
            </a:r>
            <a:endParaRPr lang="en-US" altLang="ja-JP" sz="1400" dirty="0" smtClean="0">
              <a:solidFill>
                <a:schemeClr val="tx1"/>
              </a:solidFill>
              <a:latin typeface="+mn-ea"/>
            </a:endParaRPr>
          </a:p>
          <a:p>
            <a:pPr marL="180975" indent="-180975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ただし、手帳に関する直近の住所情報等が反映されていないことが原因で、現在の住所地都道府県において個人番号が取得</a:t>
            </a:r>
            <a:r>
              <a:rPr lang="ja-JP" altLang="en-US" sz="1400" dirty="0">
                <a:solidFill>
                  <a:schemeClr val="tx1"/>
                </a:solidFill>
                <a:latin typeface="+mn-ea"/>
              </a:rPr>
              <a:t>できず、結果として副本登録が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なされない場合には、</a:t>
            </a:r>
            <a:r>
              <a:rPr lang="ja-JP" altLang="en-US" sz="14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マイナンバー</a:t>
            </a:r>
            <a:r>
              <a:rPr lang="ja-JP" altLang="en-US" sz="14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</a:t>
            </a:r>
            <a:r>
              <a:rPr lang="ja-JP" altLang="en-US" sz="14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用いて情報</a:t>
            </a:r>
            <a:r>
              <a:rPr lang="ja-JP" altLang="en-US" sz="14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照会を</a:t>
            </a:r>
            <a:r>
              <a:rPr lang="ja-JP" altLang="en-US" sz="14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行った際に、手帳情報を取得できないことがあります。</a:t>
            </a:r>
            <a:endParaRPr lang="en-US" altLang="ja-JP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marL="180975" indent="-180975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関係</a:t>
            </a:r>
            <a:r>
              <a:rPr lang="ja-JP" altLang="en-US" sz="1400" dirty="0">
                <a:solidFill>
                  <a:schemeClr val="tx1"/>
                </a:solidFill>
                <a:latin typeface="+mn-ea"/>
              </a:rPr>
              <a:t>機関の皆様におかれましては、手帳所持者から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申請・</a:t>
            </a:r>
            <a:r>
              <a:rPr lang="ja-JP" altLang="en-US" sz="1400" dirty="0">
                <a:solidFill>
                  <a:schemeClr val="tx1"/>
                </a:solidFill>
                <a:latin typeface="+mn-ea"/>
              </a:rPr>
              <a:t>申込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等がなされたとき</a:t>
            </a:r>
            <a:r>
              <a:rPr lang="ja-JP" altLang="en-US" sz="1400" dirty="0">
                <a:solidFill>
                  <a:schemeClr val="tx1"/>
                </a:solidFill>
                <a:latin typeface="+mn-ea"/>
              </a:rPr>
              <a:t>は、以下の手順を参考にご対応いただきますようお願いいたします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。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99000" y="3584848"/>
            <a:ext cx="6660000" cy="5703150"/>
          </a:xfrm>
          <a:prstGeom prst="rect">
            <a:avLst/>
          </a:prstGeom>
          <a:noFill/>
          <a:ln w="222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831110" y="98577"/>
            <a:ext cx="91774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dirty="0" smtClean="0"/>
              <a:t>別添２</a:t>
            </a:r>
            <a:endParaRPr lang="en-US" altLang="ja-JP" dirty="0" smtClean="0"/>
          </a:p>
        </p:txBody>
      </p:sp>
      <p:sp>
        <p:nvSpPr>
          <p:cNvPr id="9" name="角丸四角形 8"/>
          <p:cNvSpPr/>
          <p:nvPr/>
        </p:nvSpPr>
        <p:spPr>
          <a:xfrm>
            <a:off x="2478273" y="4211872"/>
            <a:ext cx="1836000" cy="288000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/>
            <a:r>
              <a:rPr kumimoji="1" lang="ja-JP" altLang="en-US" sz="1400" b="1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Meiryo UI" panose="020B0604030504040204" pitchFamily="50" charset="-128"/>
              </a:rPr>
              <a:t>手帳情報の照会</a:t>
            </a:r>
            <a:endParaRPr kumimoji="1" lang="ja-JP" altLang="en-US" sz="1400" b="1" dirty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Meiryo UI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068370" y="4567359"/>
            <a:ext cx="765272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ja-JP" altLang="en-US" sz="2000" b="1" dirty="0" smtClean="0">
                <a:solidFill>
                  <a:srgbClr val="FF0000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メイリオ" panose="020B0604030504040204" pitchFamily="50" charset="-128"/>
              </a:rPr>
              <a:t>○</a:t>
            </a: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287954" y="4524009"/>
            <a:ext cx="76527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ja-JP" sz="2400" b="1" dirty="0" smtClean="0">
                <a:solidFill>
                  <a:srgbClr val="FF0000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メイリオ" panose="020B0604030504040204" pitchFamily="50" charset="-128"/>
              </a:rPr>
              <a:t>×</a:t>
            </a:r>
            <a:endParaRPr kumimoji="1" lang="ja-JP" altLang="en-US" sz="2400" b="1" dirty="0" smtClean="0">
              <a:solidFill>
                <a:srgbClr val="FF0000"/>
              </a:solidFill>
              <a:latin typeface="ＤＨＰ特太ゴシック体" panose="020B0500000000000000" pitchFamily="50" charset="-128"/>
              <a:ea typeface="ＤＨＰ特太ゴシック体" panose="020B0500000000000000" pitchFamily="50" charset="-128"/>
              <a:cs typeface="メイリオ" panose="020B0604030504040204" pitchFamily="50" charset="-128"/>
            </a:endParaRPr>
          </a:p>
        </p:txBody>
      </p:sp>
      <p:sp>
        <p:nvSpPr>
          <p:cNvPr id="23" name="角丸四角形 22"/>
          <p:cNvSpPr/>
          <p:nvPr/>
        </p:nvSpPr>
        <p:spPr>
          <a:xfrm>
            <a:off x="207000" y="5712010"/>
            <a:ext cx="4008905" cy="324000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/>
            <a:r>
              <a:rPr kumimoji="1" lang="ja-JP" altLang="en-US" sz="1400" b="1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Meiryo UI" panose="020B0604030504040204" pitchFamily="50" charset="-128"/>
              </a:rPr>
              <a:t>情報連携のための手続をお願いしてください</a:t>
            </a:r>
            <a:endParaRPr kumimoji="1" lang="ja-JP" altLang="en-US" sz="1400" b="1" dirty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Meiryo UI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99000" y="3404709"/>
            <a:ext cx="4260743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35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</a:gradFill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0000" rtlCol="0" anchor="ctr">
            <a:noAutofit/>
          </a:bodyPr>
          <a:lstStyle/>
          <a:p>
            <a:pPr algn="ctr"/>
            <a:r>
              <a:rPr lang="ja-JP" altLang="en-US" sz="14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Meiryo UI" panose="020B0604030504040204" pitchFamily="50" charset="-128"/>
              </a:rPr>
              <a:t>手帳所持者から申請等がなされた場合の</a:t>
            </a:r>
            <a:r>
              <a:rPr lang="ja-JP" altLang="en-US" sz="1400" b="1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Meiryo UI" panose="020B0604030504040204" pitchFamily="50" charset="-128"/>
              </a:rPr>
              <a:t>対応</a:t>
            </a:r>
            <a:endParaRPr lang="ja-JP" altLang="en-US" sz="1400" b="1" dirty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Meiryo UI" panose="020B0604030504040204" pitchFamily="50" charset="-128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567000" y="7491235"/>
            <a:ext cx="5724000" cy="1551707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marL="0" lvl="1"/>
            <a:r>
              <a:rPr lang="ja-JP" altLang="en-US" sz="1200" dirty="0" smtClean="0">
                <a:latin typeface="+mn-ea"/>
                <a:ea typeface="+mn-ea"/>
              </a:rPr>
              <a:t>　情報</a:t>
            </a:r>
            <a:r>
              <a:rPr lang="ja-JP" altLang="en-US" sz="1200" dirty="0">
                <a:latin typeface="+mn-ea"/>
                <a:ea typeface="+mn-ea"/>
              </a:rPr>
              <a:t>連携ができないのは、手帳に記載されている住所・氏名等の情報と、住民票の情報とが異なっていることが主な原因です。今後、情報連携できるようにするためには、個々の状況に応じて、</a:t>
            </a:r>
            <a:r>
              <a:rPr lang="en-US" altLang="ja-JP" sz="1200" dirty="0">
                <a:latin typeface="+mn-ea"/>
                <a:ea typeface="+mn-ea"/>
              </a:rPr>
              <a:t>(</a:t>
            </a:r>
            <a:r>
              <a:rPr lang="ja-JP" altLang="en-US" sz="1200" dirty="0">
                <a:latin typeface="+mn-ea"/>
                <a:ea typeface="+mn-ea"/>
              </a:rPr>
              <a:t>ｲ</a:t>
            </a:r>
            <a:r>
              <a:rPr lang="en-US" altLang="ja-JP" sz="1200" dirty="0">
                <a:latin typeface="+mn-ea"/>
                <a:ea typeface="+mn-ea"/>
              </a:rPr>
              <a:t>) </a:t>
            </a:r>
            <a:r>
              <a:rPr lang="ja-JP" altLang="en-US" sz="1200" u="heavy" dirty="0">
                <a:latin typeface="+mn-ea"/>
                <a:ea typeface="+mn-ea"/>
              </a:rPr>
              <a:t>お住まいの</a:t>
            </a:r>
            <a:r>
              <a:rPr lang="ja-JP" altLang="en-US" sz="1200" dirty="0" smtClean="0">
                <a:latin typeface="+mn-ea"/>
                <a:ea typeface="+mn-ea"/>
              </a:rPr>
              <a:t>市</a:t>
            </a:r>
            <a:r>
              <a:rPr lang="ja-JP" altLang="en-US" sz="1200" dirty="0">
                <a:latin typeface="+mn-ea"/>
                <a:ea typeface="+mn-ea"/>
              </a:rPr>
              <a:t>区</a:t>
            </a:r>
            <a:r>
              <a:rPr lang="ja-JP" altLang="en-US" sz="1200" dirty="0" smtClean="0">
                <a:latin typeface="+mn-ea"/>
                <a:ea typeface="+mn-ea"/>
              </a:rPr>
              <a:t>町村</a:t>
            </a:r>
            <a:r>
              <a:rPr lang="ja-JP" altLang="en-US" sz="1200" dirty="0">
                <a:latin typeface="+mn-ea"/>
                <a:ea typeface="+mn-ea"/>
              </a:rPr>
              <a:t>に手帳の「居住地等変更届」を届け出る（</a:t>
            </a:r>
            <a:r>
              <a:rPr lang="en-US" altLang="ja-JP" sz="1200" dirty="0">
                <a:latin typeface="+mn-ea"/>
                <a:ea typeface="+mn-ea"/>
              </a:rPr>
              <a:t>※</a:t>
            </a:r>
            <a:r>
              <a:rPr lang="ja-JP" altLang="en-US" sz="1200" dirty="0">
                <a:latin typeface="+mn-ea"/>
                <a:ea typeface="+mn-ea"/>
              </a:rPr>
              <a:t>１）、</a:t>
            </a:r>
            <a:r>
              <a:rPr lang="en-US" altLang="ja-JP" sz="1200" dirty="0">
                <a:latin typeface="+mn-ea"/>
                <a:ea typeface="+mn-ea"/>
              </a:rPr>
              <a:t>(</a:t>
            </a:r>
            <a:r>
              <a:rPr lang="ja-JP" altLang="en-US" sz="1200" dirty="0">
                <a:latin typeface="+mn-ea"/>
                <a:ea typeface="+mn-ea"/>
              </a:rPr>
              <a:t>ﾛ</a:t>
            </a:r>
            <a:r>
              <a:rPr lang="en-US" altLang="ja-JP" sz="1200" dirty="0">
                <a:latin typeface="+mn-ea"/>
                <a:ea typeface="+mn-ea"/>
              </a:rPr>
              <a:t>) </a:t>
            </a:r>
            <a:r>
              <a:rPr lang="ja-JP" altLang="en-US" sz="1200" u="heavy" dirty="0">
                <a:latin typeface="+mn-ea"/>
                <a:ea typeface="+mn-ea"/>
              </a:rPr>
              <a:t>手帳を交付した</a:t>
            </a:r>
            <a:r>
              <a:rPr lang="ja-JP" altLang="en-US" sz="1200" dirty="0" smtClean="0">
                <a:latin typeface="+mn-ea"/>
                <a:ea typeface="+mn-ea"/>
              </a:rPr>
              <a:t>市</a:t>
            </a:r>
            <a:r>
              <a:rPr lang="ja-JP" altLang="en-US" sz="1200" dirty="0">
                <a:latin typeface="+mn-ea"/>
              </a:rPr>
              <a:t>区</a:t>
            </a:r>
            <a:r>
              <a:rPr lang="ja-JP" altLang="en-US" sz="1200" dirty="0" smtClean="0">
                <a:latin typeface="+mn-ea"/>
                <a:ea typeface="+mn-ea"/>
              </a:rPr>
              <a:t>町村</a:t>
            </a:r>
            <a:r>
              <a:rPr lang="ja-JP" altLang="en-US" sz="1200" dirty="0">
                <a:latin typeface="+mn-ea"/>
                <a:ea typeface="+mn-ea"/>
              </a:rPr>
              <a:t>にマイナンバーを届け出る（</a:t>
            </a:r>
            <a:r>
              <a:rPr lang="en-US" altLang="ja-JP" sz="1200" dirty="0">
                <a:latin typeface="+mn-ea"/>
                <a:ea typeface="+mn-ea"/>
              </a:rPr>
              <a:t>※</a:t>
            </a:r>
            <a:r>
              <a:rPr lang="ja-JP" altLang="en-US" sz="1200" dirty="0">
                <a:latin typeface="+mn-ea"/>
                <a:ea typeface="+mn-ea"/>
              </a:rPr>
              <a:t>２）等の手続が必要となります。</a:t>
            </a:r>
            <a:endParaRPr lang="en-US" altLang="ja-JP" sz="1200" dirty="0">
              <a:latin typeface="+mn-ea"/>
              <a:ea typeface="+mn-ea"/>
            </a:endParaRPr>
          </a:p>
          <a:p>
            <a:pPr>
              <a:lnSpc>
                <a:spcPts val="400"/>
              </a:lnSpc>
            </a:pPr>
            <a:r>
              <a:rPr kumimoji="1" lang="ja-JP" altLang="en-US" sz="1050" dirty="0" smtClean="0">
                <a:latin typeface="+mn-ea"/>
                <a:ea typeface="+mn-ea"/>
              </a:rPr>
              <a:t>　</a:t>
            </a:r>
            <a:endParaRPr kumimoji="1" lang="en-US" altLang="ja-JP" sz="1050" dirty="0" smtClean="0">
              <a:latin typeface="+mn-ea"/>
              <a:ea typeface="+mn-ea"/>
            </a:endParaRPr>
          </a:p>
          <a:p>
            <a:r>
              <a:rPr lang="ja-JP" altLang="en-US" sz="1050" dirty="0">
                <a:latin typeface="+mn-ea"/>
                <a:ea typeface="+mn-ea"/>
              </a:rPr>
              <a:t>　</a:t>
            </a:r>
            <a:r>
              <a:rPr kumimoji="1" lang="ja-JP" altLang="en-US" sz="1050" dirty="0" smtClean="0">
                <a:latin typeface="+mn-ea"/>
                <a:ea typeface="+mn-ea"/>
              </a:rPr>
              <a:t>（</a:t>
            </a:r>
            <a:r>
              <a:rPr kumimoji="1" lang="en-US" altLang="ja-JP" sz="1050" dirty="0" smtClean="0">
                <a:latin typeface="+mn-ea"/>
                <a:ea typeface="+mn-ea"/>
              </a:rPr>
              <a:t>※</a:t>
            </a:r>
            <a:r>
              <a:rPr kumimoji="1" lang="ja-JP" altLang="en-US" sz="1050" dirty="0" smtClean="0">
                <a:latin typeface="+mn-ea"/>
                <a:ea typeface="+mn-ea"/>
              </a:rPr>
              <a:t>１）　</a:t>
            </a:r>
            <a:r>
              <a:rPr lang="ja-JP" altLang="en-US" sz="1050" dirty="0">
                <a:latin typeface="+mn-ea"/>
                <a:ea typeface="+mn-ea"/>
              </a:rPr>
              <a:t>法令により、転居したときは「居住地等変更届」を届け出ること</a:t>
            </a:r>
            <a:r>
              <a:rPr lang="ja-JP" altLang="en-US" sz="1050" dirty="0" smtClean="0">
                <a:latin typeface="+mn-ea"/>
                <a:ea typeface="+mn-ea"/>
              </a:rPr>
              <a:t>が定められて</a:t>
            </a:r>
            <a:r>
              <a:rPr lang="ja-JP" altLang="en-US" sz="1050" dirty="0">
                <a:latin typeface="+mn-ea"/>
                <a:ea typeface="+mn-ea"/>
              </a:rPr>
              <a:t>います</a:t>
            </a:r>
            <a:r>
              <a:rPr lang="ja-JP" altLang="en-US" sz="1050" dirty="0" smtClean="0">
                <a:latin typeface="+mn-ea"/>
                <a:ea typeface="+mn-ea"/>
              </a:rPr>
              <a:t>。</a:t>
            </a:r>
            <a:endParaRPr lang="en-US" altLang="ja-JP" sz="1050" dirty="0" smtClean="0">
              <a:latin typeface="+mn-ea"/>
              <a:ea typeface="+mn-ea"/>
            </a:endParaRPr>
          </a:p>
          <a:p>
            <a:pPr marL="536575" indent="-536575"/>
            <a:r>
              <a:rPr lang="ja-JP" altLang="en-US" sz="1050" dirty="0" smtClean="0">
                <a:latin typeface="+mn-ea"/>
                <a:ea typeface="+mn-ea"/>
              </a:rPr>
              <a:t>　（</a:t>
            </a:r>
            <a:r>
              <a:rPr lang="en-US" altLang="ja-JP" sz="1050" dirty="0" smtClean="0">
                <a:latin typeface="+mn-ea"/>
                <a:ea typeface="+mn-ea"/>
              </a:rPr>
              <a:t>※</a:t>
            </a:r>
            <a:r>
              <a:rPr lang="ja-JP" altLang="en-US" sz="1050" dirty="0" smtClean="0">
                <a:latin typeface="+mn-ea"/>
                <a:ea typeface="+mn-ea"/>
              </a:rPr>
              <a:t>２）　いわゆる「居住地特例」のケースでは、制度上、</a:t>
            </a:r>
            <a:r>
              <a:rPr lang="ja-JP" altLang="en-US" sz="1050" dirty="0">
                <a:latin typeface="+mn-ea"/>
                <a:ea typeface="+mn-ea"/>
              </a:rPr>
              <a:t>手帳</a:t>
            </a:r>
            <a:r>
              <a:rPr lang="ja-JP" altLang="en-US" sz="1050" dirty="0" smtClean="0">
                <a:latin typeface="+mn-ea"/>
                <a:ea typeface="+mn-ea"/>
              </a:rPr>
              <a:t>所持者が居住し、その住所</a:t>
            </a:r>
            <a:r>
              <a:rPr lang="ja-JP" altLang="en-US" sz="1050" dirty="0">
                <a:latin typeface="+mn-ea"/>
                <a:ea typeface="+mn-ea"/>
              </a:rPr>
              <a:t>が</a:t>
            </a:r>
            <a:r>
              <a:rPr lang="ja-JP" altLang="en-US" sz="1050" dirty="0" smtClean="0">
                <a:latin typeface="+mn-ea"/>
                <a:ea typeface="+mn-ea"/>
              </a:rPr>
              <a:t>ある自治体と、手帳を交付する自治体とが異なる場合があります。</a:t>
            </a:r>
            <a:endParaRPr kumimoji="1" lang="en-US" altLang="ja-JP" sz="1050" dirty="0" smtClean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9978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5_Blank">
  <a:themeElements>
    <a:clrScheme name="Blank 2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C7E0FB"/>
      </a:accent1>
      <a:accent2>
        <a:srgbClr val="91B0FF"/>
      </a:accent2>
      <a:accent3>
        <a:srgbClr val="FFFFFF"/>
      </a:accent3>
      <a:accent4>
        <a:srgbClr val="000000"/>
      </a:accent4>
      <a:accent5>
        <a:srgbClr val="E0EDFD"/>
      </a:accent5>
      <a:accent6>
        <a:srgbClr val="839FE7"/>
      </a:accent6>
      <a:hlink>
        <a:srgbClr val="0066CC"/>
      </a:hlink>
      <a:folHlink>
        <a:srgbClr val="002960"/>
      </a:folHlink>
    </a:clrScheme>
    <a:fontScheme name="Blank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2_Blank">
  <a:themeElements>
    <a:clrScheme name="Blank 2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C7E0FB"/>
      </a:accent1>
      <a:accent2>
        <a:srgbClr val="91B0FF"/>
      </a:accent2>
      <a:accent3>
        <a:srgbClr val="FFFFFF"/>
      </a:accent3>
      <a:accent4>
        <a:srgbClr val="000000"/>
      </a:accent4>
      <a:accent5>
        <a:srgbClr val="E0EDFD"/>
      </a:accent5>
      <a:accent6>
        <a:srgbClr val="839FE7"/>
      </a:accent6>
      <a:hlink>
        <a:srgbClr val="0066CC"/>
      </a:hlink>
      <a:folHlink>
        <a:srgbClr val="002960"/>
      </a:folHlink>
    </a:clrScheme>
    <a:fontScheme name="Blank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solidFill>
          <a:schemeClr val="accent6">
            <a:lumMod val="60000"/>
            <a:lumOff val="40000"/>
          </a:schemeClr>
        </a:solidFill>
        <a:ln>
          <a:solidFill>
            <a:srgbClr val="FF0000"/>
          </a:solidFill>
        </a:ln>
      </a:spPr>
      <a:bodyPr wrap="square" rtlCol="0">
        <a:spAutoFit/>
      </a:bodyPr>
      <a:lstStyle>
        <a:defPPr>
          <a:defRPr dirty="0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32696</TotalTime>
  <Words>304</Words>
  <Application>Microsoft Office PowerPoint</Application>
  <PresentationFormat>A4 210 x 297 mm</PresentationFormat>
  <Paragraphs>28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10</vt:i4>
      </vt:variant>
      <vt:variant>
        <vt:lpstr>テーマ</vt:lpstr>
      </vt:variant>
      <vt:variant>
        <vt:i4>3</vt:i4>
      </vt:variant>
      <vt:variant>
        <vt:lpstr>スライド タイトル</vt:lpstr>
      </vt:variant>
      <vt:variant>
        <vt:i4>1</vt:i4>
      </vt:variant>
    </vt:vector>
  </HeadingPairs>
  <TitlesOfParts>
    <vt:vector size="14" baseType="lpstr">
      <vt:lpstr>ＤＨＰ特太ゴシック体</vt:lpstr>
      <vt:lpstr>HG丸ｺﾞｼｯｸM-PRO</vt:lpstr>
      <vt:lpstr>Meiryo UI</vt:lpstr>
      <vt:lpstr>ＭＳ Ｐゴシック</vt:lpstr>
      <vt:lpstr>ＭＳ Ｐ明朝</vt:lpstr>
      <vt:lpstr>ヒラギノ明朝 Pro W3</vt:lpstr>
      <vt:lpstr>メイリオ</vt:lpstr>
      <vt:lpstr>Arial</vt:lpstr>
      <vt:lpstr>Calibri</vt:lpstr>
      <vt:lpstr>Wingdings</vt:lpstr>
      <vt:lpstr>25_Blank</vt:lpstr>
      <vt:lpstr>32_Blank</vt:lpstr>
      <vt:lpstr>6_blank</vt:lpstr>
      <vt:lpstr>【お願い】関係機関の皆様へ</vt:lpstr>
    </vt:vector>
  </TitlesOfParts>
  <Company>厚生労働省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厚生労働省ネットワークシステム</dc:creator>
  <cp:lastModifiedBy>古澤 直樹(furusawa-naoki)</cp:lastModifiedBy>
  <cp:revision>2256</cp:revision>
  <cp:lastPrinted>2018-10-02T02:03:40Z</cp:lastPrinted>
  <dcterms:created xsi:type="dcterms:W3CDTF">2008-06-17T09:37:59Z</dcterms:created>
  <dcterms:modified xsi:type="dcterms:W3CDTF">2018-10-04T04:40:44Z</dcterms:modified>
</cp:coreProperties>
</file>